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257" r:id="rId3"/>
    <p:sldId id="259" r:id="rId4"/>
    <p:sldId id="277" r:id="rId5"/>
    <p:sldId id="289" r:id="rId6"/>
    <p:sldId id="290" r:id="rId7"/>
    <p:sldId id="293" r:id="rId8"/>
    <p:sldId id="269" r:id="rId9"/>
    <p:sldId id="270" r:id="rId10"/>
    <p:sldId id="271" r:id="rId11"/>
    <p:sldId id="272" r:id="rId12"/>
    <p:sldId id="273" r:id="rId13"/>
    <p:sldId id="291" r:id="rId14"/>
    <p:sldId id="260" r:id="rId15"/>
    <p:sldId id="258" r:id="rId16"/>
    <p:sldId id="265" r:id="rId17"/>
    <p:sldId id="278" r:id="rId18"/>
    <p:sldId id="266" r:id="rId19"/>
    <p:sldId id="292" r:id="rId20"/>
    <p:sldId id="261" r:id="rId21"/>
    <p:sldId id="287" r:id="rId22"/>
    <p:sldId id="284" r:id="rId23"/>
    <p:sldId id="262" r:id="rId24"/>
    <p:sldId id="282" r:id="rId25"/>
    <p:sldId id="283" r:id="rId26"/>
    <p:sldId id="285" r:id="rId27"/>
    <p:sldId id="274" r:id="rId28"/>
    <p:sldId id="286" r:id="rId29"/>
    <p:sldId id="276" r:id="rId30"/>
    <p:sldId id="281" r:id="rId31"/>
    <p:sldId id="263" r:id="rId32"/>
    <p:sldId id="267" r:id="rId33"/>
    <p:sldId id="268" r:id="rId34"/>
    <p:sldId id="279" r:id="rId35"/>
    <p:sldId id="280" r:id="rId36"/>
    <p:sldId id="28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86" autoAdjust="0"/>
    <p:restoredTop sz="89016" autoAdjust="0"/>
  </p:normalViewPr>
  <p:slideViewPr>
    <p:cSldViewPr snapToGrid="0">
      <p:cViewPr varScale="1">
        <p:scale>
          <a:sx n="111" d="100"/>
          <a:sy n="111" d="100"/>
        </p:scale>
        <p:origin x="138" y="210"/>
      </p:cViewPr>
      <p:guideLst/>
    </p:cSldViewPr>
  </p:slideViewPr>
  <p:outlineViewPr>
    <p:cViewPr>
      <p:scale>
        <a:sx n="33" d="100"/>
        <a:sy n="33" d="100"/>
      </p:scale>
      <p:origin x="0" y="-19566"/>
    </p:cViewPr>
  </p:outlineViewPr>
  <p:notesTextViewPr>
    <p:cViewPr>
      <p:scale>
        <a:sx n="3" d="2"/>
        <a:sy n="3" d="2"/>
      </p:scale>
      <p:origin x="0" y="0"/>
    </p:cViewPr>
  </p:notesTextViewPr>
  <p:sorterViewPr>
    <p:cViewPr>
      <p:scale>
        <a:sx n="140" d="100"/>
        <a:sy n="140" d="100"/>
      </p:scale>
      <p:origin x="0" y="-10590"/>
    </p:cViewPr>
  </p:sorterViewPr>
  <p:notesViewPr>
    <p:cSldViewPr snapToGrid="0">
      <p:cViewPr varScale="1">
        <p:scale>
          <a:sx n="99" d="100"/>
          <a:sy n="99" d="100"/>
        </p:scale>
        <p:origin x="263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159DB4-DFB7-4C08-A05B-9392A941B071}"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n-US"/>
        </a:p>
      </dgm:t>
    </dgm:pt>
    <dgm:pt modelId="{4F367107-D474-4E01-8551-7F738563EEBB}">
      <dgm:prSet phldrT="[Text]"/>
      <dgm:spPr/>
      <dgm:t>
        <a:bodyPr/>
        <a:lstStyle/>
        <a:p>
          <a:r>
            <a:rPr lang="en-US" b="1" dirty="0" smtClean="0"/>
            <a:t>Bioterrorism:</a:t>
          </a:r>
        </a:p>
        <a:p>
          <a:r>
            <a:rPr lang="en-US" b="1" dirty="0" smtClean="0"/>
            <a:t>Biologic agents or toxins</a:t>
          </a:r>
          <a:endParaRPr lang="en-US" b="1" dirty="0"/>
        </a:p>
      </dgm:t>
    </dgm:pt>
    <dgm:pt modelId="{AD292279-20DD-428A-BDAA-2271E794811C}" type="parTrans" cxnId="{D861FEAB-C548-48B4-BEF2-48BCE4DBFB3A}">
      <dgm:prSet/>
      <dgm:spPr/>
      <dgm:t>
        <a:bodyPr/>
        <a:lstStyle/>
        <a:p>
          <a:endParaRPr lang="en-US" b="1"/>
        </a:p>
      </dgm:t>
    </dgm:pt>
    <dgm:pt modelId="{9B5EF52E-E428-4C36-B766-46CF28A4A065}" type="sibTrans" cxnId="{D861FEAB-C548-48B4-BEF2-48BCE4DBFB3A}">
      <dgm:prSet/>
      <dgm:spPr/>
      <dgm:t>
        <a:bodyPr/>
        <a:lstStyle/>
        <a:p>
          <a:endParaRPr lang="en-US" b="1"/>
        </a:p>
      </dgm:t>
    </dgm:pt>
    <dgm:pt modelId="{691FFF3D-A12C-43C1-BD22-1F70518D65DF}">
      <dgm:prSet phldrT="[Text]"/>
      <dgm:spPr/>
      <dgm:t>
        <a:bodyPr/>
        <a:lstStyle/>
        <a:p>
          <a:r>
            <a:rPr lang="en-US" b="1" dirty="0" smtClean="0"/>
            <a:t>Intentional/</a:t>
          </a:r>
        </a:p>
        <a:p>
          <a:r>
            <a:rPr lang="en-US" b="1" dirty="0" smtClean="0"/>
            <a:t>Hostile</a:t>
          </a:r>
          <a:endParaRPr lang="en-US" b="1" dirty="0"/>
        </a:p>
      </dgm:t>
    </dgm:pt>
    <dgm:pt modelId="{30E02972-3092-4B22-AA98-D88962B5EBD7}" type="parTrans" cxnId="{A5EB4DF5-C0C4-4C71-8C9B-D387251E22C6}">
      <dgm:prSet/>
      <dgm:spPr/>
      <dgm:t>
        <a:bodyPr/>
        <a:lstStyle/>
        <a:p>
          <a:endParaRPr lang="en-US" b="1"/>
        </a:p>
      </dgm:t>
    </dgm:pt>
    <dgm:pt modelId="{668CA5F6-ED46-4092-81F0-C000507CD40E}" type="sibTrans" cxnId="{A5EB4DF5-C0C4-4C71-8C9B-D387251E22C6}">
      <dgm:prSet/>
      <dgm:spPr/>
      <dgm:t>
        <a:bodyPr/>
        <a:lstStyle/>
        <a:p>
          <a:endParaRPr lang="en-US" b="1"/>
        </a:p>
      </dgm:t>
    </dgm:pt>
    <dgm:pt modelId="{5D0EF7FE-8581-4395-A655-99385507C952}">
      <dgm:prSet phldrT="[Text]"/>
      <dgm:spPr/>
      <dgm:t>
        <a:bodyPr/>
        <a:lstStyle/>
        <a:p>
          <a:r>
            <a:rPr lang="en-US" b="1" dirty="0" smtClean="0"/>
            <a:t>Coercive/</a:t>
          </a:r>
        </a:p>
        <a:p>
          <a:r>
            <a:rPr lang="en-US" b="1" dirty="0" smtClean="0"/>
            <a:t>Intimidatory</a:t>
          </a:r>
          <a:endParaRPr lang="en-US" b="1" dirty="0"/>
        </a:p>
      </dgm:t>
    </dgm:pt>
    <dgm:pt modelId="{B14EAECE-6F0D-4640-986E-84626E943157}" type="parTrans" cxnId="{4EEE2723-CCAF-4BE9-A49E-6B0CFC6EB04B}">
      <dgm:prSet/>
      <dgm:spPr/>
      <dgm:t>
        <a:bodyPr/>
        <a:lstStyle/>
        <a:p>
          <a:endParaRPr lang="en-US" b="1"/>
        </a:p>
      </dgm:t>
    </dgm:pt>
    <dgm:pt modelId="{44258E45-69BF-4388-86AB-CA9D9C3128AD}" type="sibTrans" cxnId="{4EEE2723-CCAF-4BE9-A49E-6B0CFC6EB04B}">
      <dgm:prSet/>
      <dgm:spPr/>
      <dgm:t>
        <a:bodyPr/>
        <a:lstStyle/>
        <a:p>
          <a:endParaRPr lang="en-US" b="1"/>
        </a:p>
      </dgm:t>
    </dgm:pt>
    <dgm:pt modelId="{E2F50F31-D774-4186-85C5-38BBE5653211}">
      <dgm:prSet phldrT="[Text]"/>
      <dgm:spPr/>
      <dgm:t>
        <a:bodyPr/>
        <a:lstStyle/>
        <a:p>
          <a:r>
            <a:rPr lang="en-US" b="1" dirty="0" smtClean="0"/>
            <a:t>Harmful</a:t>
          </a:r>
          <a:endParaRPr lang="en-US" b="1" dirty="0"/>
        </a:p>
      </dgm:t>
    </dgm:pt>
    <dgm:pt modelId="{C98C0855-EC12-4B74-8E28-3981E53485C0}" type="parTrans" cxnId="{F8B38746-1DFD-435A-ADA5-2F37B4C16AD1}">
      <dgm:prSet/>
      <dgm:spPr/>
      <dgm:t>
        <a:bodyPr/>
        <a:lstStyle/>
        <a:p>
          <a:endParaRPr lang="en-US" b="1"/>
        </a:p>
      </dgm:t>
    </dgm:pt>
    <dgm:pt modelId="{78774482-3C84-4111-B5F5-00030E8A305D}" type="sibTrans" cxnId="{F8B38746-1DFD-435A-ADA5-2F37B4C16AD1}">
      <dgm:prSet/>
      <dgm:spPr/>
      <dgm:t>
        <a:bodyPr/>
        <a:lstStyle/>
        <a:p>
          <a:endParaRPr lang="en-US" b="1"/>
        </a:p>
      </dgm:t>
    </dgm:pt>
    <dgm:pt modelId="{A9F594FF-D6D0-4D5E-8B87-02CCBD544748}" type="pres">
      <dgm:prSet presAssocID="{2D159DB4-DFB7-4C08-A05B-9392A941B071}" presName="Name0" presStyleCnt="0">
        <dgm:presLayoutVars>
          <dgm:chMax val="1"/>
          <dgm:dir/>
          <dgm:animLvl val="ctr"/>
          <dgm:resizeHandles val="exact"/>
        </dgm:presLayoutVars>
      </dgm:prSet>
      <dgm:spPr/>
      <dgm:t>
        <a:bodyPr/>
        <a:lstStyle/>
        <a:p>
          <a:endParaRPr lang="en-US"/>
        </a:p>
      </dgm:t>
    </dgm:pt>
    <dgm:pt modelId="{1CBD7E0D-C39B-418C-AF12-14D072D5A336}" type="pres">
      <dgm:prSet presAssocID="{4F367107-D474-4E01-8551-7F738563EEBB}" presName="centerShape" presStyleLbl="node0" presStyleIdx="0" presStyleCnt="1"/>
      <dgm:spPr/>
      <dgm:t>
        <a:bodyPr/>
        <a:lstStyle/>
        <a:p>
          <a:endParaRPr lang="en-US"/>
        </a:p>
      </dgm:t>
    </dgm:pt>
    <dgm:pt modelId="{6FDD97E8-AD76-458A-B7D2-0A0D6631862F}" type="pres">
      <dgm:prSet presAssocID="{691FFF3D-A12C-43C1-BD22-1F70518D65DF}" presName="node" presStyleLbl="node1" presStyleIdx="0" presStyleCnt="3">
        <dgm:presLayoutVars>
          <dgm:bulletEnabled val="1"/>
        </dgm:presLayoutVars>
      </dgm:prSet>
      <dgm:spPr/>
      <dgm:t>
        <a:bodyPr/>
        <a:lstStyle/>
        <a:p>
          <a:endParaRPr lang="en-US"/>
        </a:p>
      </dgm:t>
    </dgm:pt>
    <dgm:pt modelId="{F6CE039B-9822-42EC-BC20-2B55AB7F5808}" type="pres">
      <dgm:prSet presAssocID="{691FFF3D-A12C-43C1-BD22-1F70518D65DF}" presName="dummy" presStyleCnt="0"/>
      <dgm:spPr/>
    </dgm:pt>
    <dgm:pt modelId="{E8FFE1AB-5DA6-4238-ACA0-E114DF1AB0A5}" type="pres">
      <dgm:prSet presAssocID="{668CA5F6-ED46-4092-81F0-C000507CD40E}" presName="sibTrans" presStyleLbl="sibTrans2D1" presStyleIdx="0" presStyleCnt="3"/>
      <dgm:spPr/>
      <dgm:t>
        <a:bodyPr/>
        <a:lstStyle/>
        <a:p>
          <a:endParaRPr lang="en-US"/>
        </a:p>
      </dgm:t>
    </dgm:pt>
    <dgm:pt modelId="{0D42BB52-50A5-4BE2-9E46-14FBB73459F1}" type="pres">
      <dgm:prSet presAssocID="{5D0EF7FE-8581-4395-A655-99385507C952}" presName="node" presStyleLbl="node1" presStyleIdx="1" presStyleCnt="3" custRadScaleRad="103658" custRadScaleInc="-40665">
        <dgm:presLayoutVars>
          <dgm:bulletEnabled val="1"/>
        </dgm:presLayoutVars>
      </dgm:prSet>
      <dgm:spPr/>
      <dgm:t>
        <a:bodyPr/>
        <a:lstStyle/>
        <a:p>
          <a:endParaRPr lang="en-US"/>
        </a:p>
      </dgm:t>
    </dgm:pt>
    <dgm:pt modelId="{D20810EA-9468-407B-A351-E2C1C0DB8A10}" type="pres">
      <dgm:prSet presAssocID="{5D0EF7FE-8581-4395-A655-99385507C952}" presName="dummy" presStyleCnt="0"/>
      <dgm:spPr/>
    </dgm:pt>
    <dgm:pt modelId="{C5A7C8DD-7B46-4398-A6D1-5DDBC0779AB6}" type="pres">
      <dgm:prSet presAssocID="{44258E45-69BF-4388-86AB-CA9D9C3128AD}" presName="sibTrans" presStyleLbl="sibTrans2D1" presStyleIdx="1" presStyleCnt="3"/>
      <dgm:spPr/>
      <dgm:t>
        <a:bodyPr/>
        <a:lstStyle/>
        <a:p>
          <a:endParaRPr lang="en-US"/>
        </a:p>
      </dgm:t>
    </dgm:pt>
    <dgm:pt modelId="{84ED23A9-18B8-4EB6-86ED-36778B3EF319}" type="pres">
      <dgm:prSet presAssocID="{E2F50F31-D774-4186-85C5-38BBE5653211}" presName="node" presStyleLbl="node1" presStyleIdx="2" presStyleCnt="3">
        <dgm:presLayoutVars>
          <dgm:bulletEnabled val="1"/>
        </dgm:presLayoutVars>
      </dgm:prSet>
      <dgm:spPr/>
      <dgm:t>
        <a:bodyPr/>
        <a:lstStyle/>
        <a:p>
          <a:endParaRPr lang="en-US"/>
        </a:p>
      </dgm:t>
    </dgm:pt>
    <dgm:pt modelId="{A598E5DB-F317-4905-8190-18B5649BBA1E}" type="pres">
      <dgm:prSet presAssocID="{E2F50F31-D774-4186-85C5-38BBE5653211}" presName="dummy" presStyleCnt="0"/>
      <dgm:spPr/>
    </dgm:pt>
    <dgm:pt modelId="{B87C756F-736A-42BF-A252-570EE148CF77}" type="pres">
      <dgm:prSet presAssocID="{78774482-3C84-4111-B5F5-00030E8A305D}" presName="sibTrans" presStyleLbl="sibTrans2D1" presStyleIdx="2" presStyleCnt="3"/>
      <dgm:spPr/>
      <dgm:t>
        <a:bodyPr/>
        <a:lstStyle/>
        <a:p>
          <a:endParaRPr lang="en-US"/>
        </a:p>
      </dgm:t>
    </dgm:pt>
  </dgm:ptLst>
  <dgm:cxnLst>
    <dgm:cxn modelId="{D861FEAB-C548-48B4-BEF2-48BCE4DBFB3A}" srcId="{2D159DB4-DFB7-4C08-A05B-9392A941B071}" destId="{4F367107-D474-4E01-8551-7F738563EEBB}" srcOrd="0" destOrd="0" parTransId="{AD292279-20DD-428A-BDAA-2271E794811C}" sibTransId="{9B5EF52E-E428-4C36-B766-46CF28A4A065}"/>
    <dgm:cxn modelId="{96CFE665-F5E0-44DE-BBA6-8CD12264FB23}" type="presOf" srcId="{691FFF3D-A12C-43C1-BD22-1F70518D65DF}" destId="{6FDD97E8-AD76-458A-B7D2-0A0D6631862F}" srcOrd="0" destOrd="0" presId="urn:microsoft.com/office/officeart/2005/8/layout/radial6"/>
    <dgm:cxn modelId="{0D7C6195-F7B5-44A1-B2BE-0ACB934BC73D}" type="presOf" srcId="{78774482-3C84-4111-B5F5-00030E8A305D}" destId="{B87C756F-736A-42BF-A252-570EE148CF77}" srcOrd="0" destOrd="0" presId="urn:microsoft.com/office/officeart/2005/8/layout/radial6"/>
    <dgm:cxn modelId="{A5EB4DF5-C0C4-4C71-8C9B-D387251E22C6}" srcId="{4F367107-D474-4E01-8551-7F738563EEBB}" destId="{691FFF3D-A12C-43C1-BD22-1F70518D65DF}" srcOrd="0" destOrd="0" parTransId="{30E02972-3092-4B22-AA98-D88962B5EBD7}" sibTransId="{668CA5F6-ED46-4092-81F0-C000507CD40E}"/>
    <dgm:cxn modelId="{68126045-53E4-4DA2-9FFE-5C07C81D1286}" type="presOf" srcId="{4F367107-D474-4E01-8551-7F738563EEBB}" destId="{1CBD7E0D-C39B-418C-AF12-14D072D5A336}" srcOrd="0" destOrd="0" presId="urn:microsoft.com/office/officeart/2005/8/layout/radial6"/>
    <dgm:cxn modelId="{07F25D4B-2517-44DC-807E-603F776E96A3}" type="presOf" srcId="{5D0EF7FE-8581-4395-A655-99385507C952}" destId="{0D42BB52-50A5-4BE2-9E46-14FBB73459F1}" srcOrd="0" destOrd="0" presId="urn:microsoft.com/office/officeart/2005/8/layout/radial6"/>
    <dgm:cxn modelId="{4EEE2723-CCAF-4BE9-A49E-6B0CFC6EB04B}" srcId="{4F367107-D474-4E01-8551-7F738563EEBB}" destId="{5D0EF7FE-8581-4395-A655-99385507C952}" srcOrd="1" destOrd="0" parTransId="{B14EAECE-6F0D-4640-986E-84626E943157}" sibTransId="{44258E45-69BF-4388-86AB-CA9D9C3128AD}"/>
    <dgm:cxn modelId="{E769F464-7E60-4F11-A829-419B39EE759B}" type="presOf" srcId="{2D159DB4-DFB7-4C08-A05B-9392A941B071}" destId="{A9F594FF-D6D0-4D5E-8B87-02CCBD544748}" srcOrd="0" destOrd="0" presId="urn:microsoft.com/office/officeart/2005/8/layout/radial6"/>
    <dgm:cxn modelId="{87F309CB-BEBC-4A73-ADED-D2788AE50565}" type="presOf" srcId="{44258E45-69BF-4388-86AB-CA9D9C3128AD}" destId="{C5A7C8DD-7B46-4398-A6D1-5DDBC0779AB6}" srcOrd="0" destOrd="0" presId="urn:microsoft.com/office/officeart/2005/8/layout/radial6"/>
    <dgm:cxn modelId="{D0D6966E-A08D-4F65-A91C-509590F20201}" type="presOf" srcId="{668CA5F6-ED46-4092-81F0-C000507CD40E}" destId="{E8FFE1AB-5DA6-4238-ACA0-E114DF1AB0A5}" srcOrd="0" destOrd="0" presId="urn:microsoft.com/office/officeart/2005/8/layout/radial6"/>
    <dgm:cxn modelId="{1CBB24B9-C1E2-464A-9710-2EDAE0A22FAC}" type="presOf" srcId="{E2F50F31-D774-4186-85C5-38BBE5653211}" destId="{84ED23A9-18B8-4EB6-86ED-36778B3EF319}" srcOrd="0" destOrd="0" presId="urn:microsoft.com/office/officeart/2005/8/layout/radial6"/>
    <dgm:cxn modelId="{F8B38746-1DFD-435A-ADA5-2F37B4C16AD1}" srcId="{4F367107-D474-4E01-8551-7F738563EEBB}" destId="{E2F50F31-D774-4186-85C5-38BBE5653211}" srcOrd="2" destOrd="0" parTransId="{C98C0855-EC12-4B74-8E28-3981E53485C0}" sibTransId="{78774482-3C84-4111-B5F5-00030E8A305D}"/>
    <dgm:cxn modelId="{4D8E7673-DC0A-43EB-86A6-1768444554EB}" type="presParOf" srcId="{A9F594FF-D6D0-4D5E-8B87-02CCBD544748}" destId="{1CBD7E0D-C39B-418C-AF12-14D072D5A336}" srcOrd="0" destOrd="0" presId="urn:microsoft.com/office/officeart/2005/8/layout/radial6"/>
    <dgm:cxn modelId="{CE9AA909-4322-4399-BEB6-9B6867DEC2C9}" type="presParOf" srcId="{A9F594FF-D6D0-4D5E-8B87-02CCBD544748}" destId="{6FDD97E8-AD76-458A-B7D2-0A0D6631862F}" srcOrd="1" destOrd="0" presId="urn:microsoft.com/office/officeart/2005/8/layout/radial6"/>
    <dgm:cxn modelId="{CE941E89-2FFD-4979-B951-95D53B202B97}" type="presParOf" srcId="{A9F594FF-D6D0-4D5E-8B87-02CCBD544748}" destId="{F6CE039B-9822-42EC-BC20-2B55AB7F5808}" srcOrd="2" destOrd="0" presId="urn:microsoft.com/office/officeart/2005/8/layout/radial6"/>
    <dgm:cxn modelId="{A4199EEA-7525-49F2-8904-696267CB1BC1}" type="presParOf" srcId="{A9F594FF-D6D0-4D5E-8B87-02CCBD544748}" destId="{E8FFE1AB-5DA6-4238-ACA0-E114DF1AB0A5}" srcOrd="3" destOrd="0" presId="urn:microsoft.com/office/officeart/2005/8/layout/radial6"/>
    <dgm:cxn modelId="{2D4B3C12-EDC7-4502-BF06-A9B632248FF7}" type="presParOf" srcId="{A9F594FF-D6D0-4D5E-8B87-02CCBD544748}" destId="{0D42BB52-50A5-4BE2-9E46-14FBB73459F1}" srcOrd="4" destOrd="0" presId="urn:microsoft.com/office/officeart/2005/8/layout/radial6"/>
    <dgm:cxn modelId="{90EDE92A-AA5A-4DCE-8636-2DB7C0B212FB}" type="presParOf" srcId="{A9F594FF-D6D0-4D5E-8B87-02CCBD544748}" destId="{D20810EA-9468-407B-A351-E2C1C0DB8A10}" srcOrd="5" destOrd="0" presId="urn:microsoft.com/office/officeart/2005/8/layout/radial6"/>
    <dgm:cxn modelId="{C828D35D-865B-48FE-983A-53831CDD0B68}" type="presParOf" srcId="{A9F594FF-D6D0-4D5E-8B87-02CCBD544748}" destId="{C5A7C8DD-7B46-4398-A6D1-5DDBC0779AB6}" srcOrd="6" destOrd="0" presId="urn:microsoft.com/office/officeart/2005/8/layout/radial6"/>
    <dgm:cxn modelId="{42C1A5E9-F4B5-42D0-ADBD-72669558C829}" type="presParOf" srcId="{A9F594FF-D6D0-4D5E-8B87-02CCBD544748}" destId="{84ED23A9-18B8-4EB6-86ED-36778B3EF319}" srcOrd="7" destOrd="0" presId="urn:microsoft.com/office/officeart/2005/8/layout/radial6"/>
    <dgm:cxn modelId="{4BDA060D-F3DC-4888-B936-60DD3A29E2A5}" type="presParOf" srcId="{A9F594FF-D6D0-4D5E-8B87-02CCBD544748}" destId="{A598E5DB-F317-4905-8190-18B5649BBA1E}" srcOrd="8" destOrd="0" presId="urn:microsoft.com/office/officeart/2005/8/layout/radial6"/>
    <dgm:cxn modelId="{AFDC2B56-FA53-4649-B457-DA6CC78674BD}" type="presParOf" srcId="{A9F594FF-D6D0-4D5E-8B87-02CCBD544748}" destId="{B87C756F-736A-42BF-A252-570EE148CF77}"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078458-BB33-45EA-9374-5858A1F4E837}" type="doc">
      <dgm:prSet loTypeId="urn:microsoft.com/office/officeart/2005/8/layout/cycle4" loCatId="matrix" qsTypeId="urn:microsoft.com/office/officeart/2005/8/quickstyle/simple1" qsCatId="simple" csTypeId="urn:microsoft.com/office/officeart/2005/8/colors/colorful1" csCatId="colorful" phldr="1"/>
      <dgm:spPr/>
      <dgm:t>
        <a:bodyPr/>
        <a:lstStyle/>
        <a:p>
          <a:endParaRPr lang="en-US"/>
        </a:p>
      </dgm:t>
    </dgm:pt>
    <dgm:pt modelId="{675775E8-641F-4B0F-BE18-CE3D2E6E3363}">
      <dgm:prSet phldrT="[Text]"/>
      <dgm:spPr/>
      <dgm:t>
        <a:bodyPr/>
        <a:lstStyle/>
        <a:p>
          <a:r>
            <a:rPr lang="en-US" dirty="0" smtClean="0"/>
            <a:t>Payload</a:t>
          </a:r>
          <a:endParaRPr lang="en-US" dirty="0"/>
        </a:p>
      </dgm:t>
    </dgm:pt>
    <dgm:pt modelId="{88D25BEA-C727-437E-B7DA-F8FA22E16BF1}" type="parTrans" cxnId="{FD5D252B-58AA-4A86-881F-D536ED0B8DDD}">
      <dgm:prSet/>
      <dgm:spPr/>
      <dgm:t>
        <a:bodyPr/>
        <a:lstStyle/>
        <a:p>
          <a:endParaRPr lang="en-US"/>
        </a:p>
      </dgm:t>
    </dgm:pt>
    <dgm:pt modelId="{D101558E-69FD-49D3-9818-6ACDE6D384DF}" type="sibTrans" cxnId="{FD5D252B-58AA-4A86-881F-D536ED0B8DDD}">
      <dgm:prSet/>
      <dgm:spPr/>
      <dgm:t>
        <a:bodyPr/>
        <a:lstStyle/>
        <a:p>
          <a:endParaRPr lang="en-US"/>
        </a:p>
      </dgm:t>
    </dgm:pt>
    <dgm:pt modelId="{CF14030F-5811-4DFF-ADB1-B8E6776FDA58}">
      <dgm:prSet phldrT="[Text]" custT="1"/>
      <dgm:spPr>
        <a:ln w="38100">
          <a:solidFill>
            <a:schemeClr val="accent2">
              <a:lumMod val="75000"/>
            </a:schemeClr>
          </a:solidFill>
        </a:ln>
      </dgm:spPr>
      <dgm:t>
        <a:bodyPr/>
        <a:lstStyle/>
        <a:p>
          <a:r>
            <a:rPr lang="en-US" sz="2800" dirty="0" smtClean="0"/>
            <a:t>BW agent itself</a:t>
          </a:r>
          <a:endParaRPr lang="en-US" sz="2800" dirty="0"/>
        </a:p>
      </dgm:t>
    </dgm:pt>
    <dgm:pt modelId="{279BBA2D-AB65-49BF-AE72-A1CD02F6C037}" type="parTrans" cxnId="{7AE3CC78-09B4-4E39-B7BA-5A3F1CFAFC64}">
      <dgm:prSet/>
      <dgm:spPr/>
      <dgm:t>
        <a:bodyPr/>
        <a:lstStyle/>
        <a:p>
          <a:endParaRPr lang="en-US"/>
        </a:p>
      </dgm:t>
    </dgm:pt>
    <dgm:pt modelId="{B5340969-3EF1-476D-AB7C-887D61644F0C}" type="sibTrans" cxnId="{7AE3CC78-09B4-4E39-B7BA-5A3F1CFAFC64}">
      <dgm:prSet/>
      <dgm:spPr/>
      <dgm:t>
        <a:bodyPr/>
        <a:lstStyle/>
        <a:p>
          <a:endParaRPr lang="en-US"/>
        </a:p>
      </dgm:t>
    </dgm:pt>
    <dgm:pt modelId="{FE3E5C4E-CA45-4331-AF16-515A74768B2F}">
      <dgm:prSet phldrT="[Text]"/>
      <dgm:spPr/>
      <dgm:t>
        <a:bodyPr/>
        <a:lstStyle/>
        <a:p>
          <a:r>
            <a:rPr lang="en-US" dirty="0" smtClean="0"/>
            <a:t>Munition</a:t>
          </a:r>
          <a:endParaRPr lang="en-US" dirty="0"/>
        </a:p>
      </dgm:t>
    </dgm:pt>
    <dgm:pt modelId="{C325BD19-DC40-456D-9CC0-522694686825}" type="parTrans" cxnId="{E3A91950-C20B-4BA4-B353-B2FE408C44DB}">
      <dgm:prSet/>
      <dgm:spPr/>
      <dgm:t>
        <a:bodyPr/>
        <a:lstStyle/>
        <a:p>
          <a:endParaRPr lang="en-US"/>
        </a:p>
      </dgm:t>
    </dgm:pt>
    <dgm:pt modelId="{5B13001A-3B87-405B-8F98-4B1FC015DF59}" type="sibTrans" cxnId="{E3A91950-C20B-4BA4-B353-B2FE408C44DB}">
      <dgm:prSet/>
      <dgm:spPr/>
      <dgm:t>
        <a:bodyPr/>
        <a:lstStyle/>
        <a:p>
          <a:endParaRPr lang="en-US"/>
        </a:p>
      </dgm:t>
    </dgm:pt>
    <dgm:pt modelId="{9A5394AB-FA3F-4579-BB7A-EDAC376A5E0E}">
      <dgm:prSet phldrT="[Text]" custT="1"/>
      <dgm:spPr>
        <a:ln w="38100">
          <a:solidFill>
            <a:schemeClr val="bg1">
              <a:lumMod val="65000"/>
            </a:schemeClr>
          </a:solidFill>
        </a:ln>
      </dgm:spPr>
      <dgm:t>
        <a:bodyPr/>
        <a:lstStyle/>
        <a:p>
          <a:r>
            <a:rPr lang="en-US" sz="2800" dirty="0" smtClean="0"/>
            <a:t>Carrier to target site</a:t>
          </a:r>
          <a:endParaRPr lang="en-US" sz="2800" dirty="0"/>
        </a:p>
      </dgm:t>
    </dgm:pt>
    <dgm:pt modelId="{5E8F4969-9DBA-478A-8F0E-36A4638598F5}" type="parTrans" cxnId="{C0C556C3-D544-4BD0-9CE4-A896FEF4DD6E}">
      <dgm:prSet/>
      <dgm:spPr/>
      <dgm:t>
        <a:bodyPr/>
        <a:lstStyle/>
        <a:p>
          <a:endParaRPr lang="en-US"/>
        </a:p>
      </dgm:t>
    </dgm:pt>
    <dgm:pt modelId="{C772E4EE-FB6B-4D61-B53D-04F12AFE5D05}" type="sibTrans" cxnId="{C0C556C3-D544-4BD0-9CE4-A896FEF4DD6E}">
      <dgm:prSet/>
      <dgm:spPr/>
      <dgm:t>
        <a:bodyPr/>
        <a:lstStyle/>
        <a:p>
          <a:endParaRPr lang="en-US"/>
        </a:p>
      </dgm:t>
    </dgm:pt>
    <dgm:pt modelId="{2F5B080B-BF40-4662-90F4-8BB69579BFEA}">
      <dgm:prSet phldrT="[Text]"/>
      <dgm:spPr/>
      <dgm:t>
        <a:bodyPr/>
        <a:lstStyle/>
        <a:p>
          <a:r>
            <a:rPr lang="en-US" dirty="0" smtClean="0"/>
            <a:t>Delivery system</a:t>
          </a:r>
          <a:endParaRPr lang="en-US" dirty="0"/>
        </a:p>
      </dgm:t>
    </dgm:pt>
    <dgm:pt modelId="{81C92AE9-319C-4E78-B228-3F9582C1D527}" type="parTrans" cxnId="{EAC58357-E56E-4400-8626-597C0FD692AF}">
      <dgm:prSet/>
      <dgm:spPr/>
      <dgm:t>
        <a:bodyPr/>
        <a:lstStyle/>
        <a:p>
          <a:endParaRPr lang="en-US"/>
        </a:p>
      </dgm:t>
    </dgm:pt>
    <dgm:pt modelId="{CE9C3D28-AC0D-4AE6-9AFB-2EF51A0836CD}" type="sibTrans" cxnId="{EAC58357-E56E-4400-8626-597C0FD692AF}">
      <dgm:prSet/>
      <dgm:spPr/>
      <dgm:t>
        <a:bodyPr/>
        <a:lstStyle/>
        <a:p>
          <a:endParaRPr lang="en-US"/>
        </a:p>
      </dgm:t>
    </dgm:pt>
    <dgm:pt modelId="{30F8744D-DF29-4D0F-8394-9B536C4BCA7B}">
      <dgm:prSet phldrT="[Text]"/>
      <dgm:spPr>
        <a:ln w="38100">
          <a:solidFill>
            <a:schemeClr val="accent4">
              <a:lumMod val="60000"/>
              <a:lumOff val="40000"/>
            </a:schemeClr>
          </a:solidFill>
        </a:ln>
      </dgm:spPr>
      <dgm:t>
        <a:bodyPr/>
        <a:lstStyle/>
        <a:p>
          <a:r>
            <a:rPr lang="en-US" dirty="0" smtClean="0"/>
            <a:t>Missile, vehicle, artillery shell</a:t>
          </a:r>
          <a:endParaRPr lang="en-US" dirty="0"/>
        </a:p>
      </dgm:t>
    </dgm:pt>
    <dgm:pt modelId="{108B82A8-A219-423D-B85A-6ADF1514D999}" type="parTrans" cxnId="{210CD377-0319-4EEB-9452-A73AF96963CD}">
      <dgm:prSet/>
      <dgm:spPr/>
      <dgm:t>
        <a:bodyPr/>
        <a:lstStyle/>
        <a:p>
          <a:endParaRPr lang="en-US"/>
        </a:p>
      </dgm:t>
    </dgm:pt>
    <dgm:pt modelId="{4EA37438-A263-4CC5-8268-8C5E061B720D}" type="sibTrans" cxnId="{210CD377-0319-4EEB-9452-A73AF96963CD}">
      <dgm:prSet/>
      <dgm:spPr/>
      <dgm:t>
        <a:bodyPr/>
        <a:lstStyle/>
        <a:p>
          <a:endParaRPr lang="en-US"/>
        </a:p>
      </dgm:t>
    </dgm:pt>
    <dgm:pt modelId="{1A8D79ED-B710-4933-9572-6DC6CA47E69E}">
      <dgm:prSet phldrT="[Text]"/>
      <dgm:spPr/>
      <dgm:t>
        <a:bodyPr/>
        <a:lstStyle/>
        <a:p>
          <a:r>
            <a:rPr lang="en-US" dirty="0" smtClean="0"/>
            <a:t>Dispersion system</a:t>
          </a:r>
          <a:endParaRPr lang="en-US" dirty="0"/>
        </a:p>
      </dgm:t>
    </dgm:pt>
    <dgm:pt modelId="{0995090B-23F2-42B6-B887-B4147A0E9573}" type="parTrans" cxnId="{D5BAF125-97C1-4596-BDE4-3A1EFA40CB58}">
      <dgm:prSet/>
      <dgm:spPr/>
      <dgm:t>
        <a:bodyPr/>
        <a:lstStyle/>
        <a:p>
          <a:endParaRPr lang="en-US"/>
        </a:p>
      </dgm:t>
    </dgm:pt>
    <dgm:pt modelId="{27201442-7D32-4D1C-A10B-E010CCF3BDE2}" type="sibTrans" cxnId="{D5BAF125-97C1-4596-BDE4-3A1EFA40CB58}">
      <dgm:prSet/>
      <dgm:spPr/>
      <dgm:t>
        <a:bodyPr/>
        <a:lstStyle/>
        <a:p>
          <a:endParaRPr lang="en-US"/>
        </a:p>
      </dgm:t>
    </dgm:pt>
    <dgm:pt modelId="{144051AF-F72B-4310-B639-D97EB512A329}">
      <dgm:prSet phldrT="[Text]" custT="1"/>
      <dgm:spPr>
        <a:ln w="38100">
          <a:solidFill>
            <a:schemeClr val="accent1">
              <a:lumMod val="75000"/>
            </a:schemeClr>
          </a:solidFill>
        </a:ln>
      </dgm:spPr>
      <dgm:t>
        <a:bodyPr/>
        <a:lstStyle/>
        <a:p>
          <a:r>
            <a:rPr lang="en-US" sz="2800" dirty="0" smtClean="0"/>
            <a:t>Aerosol sprays, explosives, food</a:t>
          </a:r>
          <a:endParaRPr lang="en-US" sz="2800" dirty="0"/>
        </a:p>
      </dgm:t>
    </dgm:pt>
    <dgm:pt modelId="{1A9E8AE7-D25D-4872-814B-0F6E0B90988B}" type="parTrans" cxnId="{271B94E3-AC6B-4490-963F-B64118D0A0F2}">
      <dgm:prSet/>
      <dgm:spPr/>
      <dgm:t>
        <a:bodyPr/>
        <a:lstStyle/>
        <a:p>
          <a:endParaRPr lang="en-US"/>
        </a:p>
      </dgm:t>
    </dgm:pt>
    <dgm:pt modelId="{8CE1AA4A-82DC-49B9-9DE0-8B4E951625B7}" type="sibTrans" cxnId="{271B94E3-AC6B-4490-963F-B64118D0A0F2}">
      <dgm:prSet/>
      <dgm:spPr/>
      <dgm:t>
        <a:bodyPr/>
        <a:lstStyle/>
        <a:p>
          <a:endParaRPr lang="en-US"/>
        </a:p>
      </dgm:t>
    </dgm:pt>
    <dgm:pt modelId="{73E20743-2825-450A-B36D-D53DC9B6B95F}" type="pres">
      <dgm:prSet presAssocID="{9E078458-BB33-45EA-9374-5858A1F4E837}" presName="cycleMatrixDiagram" presStyleCnt="0">
        <dgm:presLayoutVars>
          <dgm:chMax val="1"/>
          <dgm:dir/>
          <dgm:animLvl val="lvl"/>
          <dgm:resizeHandles val="exact"/>
        </dgm:presLayoutVars>
      </dgm:prSet>
      <dgm:spPr/>
      <dgm:t>
        <a:bodyPr/>
        <a:lstStyle/>
        <a:p>
          <a:endParaRPr lang="en-US"/>
        </a:p>
      </dgm:t>
    </dgm:pt>
    <dgm:pt modelId="{7733F5A6-9D3A-4378-A18A-5C245143E0F7}" type="pres">
      <dgm:prSet presAssocID="{9E078458-BB33-45EA-9374-5858A1F4E837}" presName="children" presStyleCnt="0"/>
      <dgm:spPr/>
    </dgm:pt>
    <dgm:pt modelId="{48D32C8F-A4AA-43BF-850A-8D8A42DC3D6F}" type="pres">
      <dgm:prSet presAssocID="{9E078458-BB33-45EA-9374-5858A1F4E837}" presName="child1group" presStyleCnt="0"/>
      <dgm:spPr/>
    </dgm:pt>
    <dgm:pt modelId="{60555168-AE92-4C7D-BA93-7098FEAC98D4}" type="pres">
      <dgm:prSet presAssocID="{9E078458-BB33-45EA-9374-5858A1F4E837}" presName="child1" presStyleLbl="bgAcc1" presStyleIdx="0" presStyleCnt="4" custScaleX="158442" custLinFactNeighborX="-32720" custLinFactNeighborY="12564"/>
      <dgm:spPr/>
      <dgm:t>
        <a:bodyPr/>
        <a:lstStyle/>
        <a:p>
          <a:endParaRPr lang="en-US"/>
        </a:p>
      </dgm:t>
    </dgm:pt>
    <dgm:pt modelId="{5ED55480-CB5A-4084-8CD4-E1A5E9DE386E}" type="pres">
      <dgm:prSet presAssocID="{9E078458-BB33-45EA-9374-5858A1F4E837}" presName="child1Text" presStyleLbl="bgAcc1" presStyleIdx="0" presStyleCnt="4">
        <dgm:presLayoutVars>
          <dgm:bulletEnabled val="1"/>
        </dgm:presLayoutVars>
      </dgm:prSet>
      <dgm:spPr/>
      <dgm:t>
        <a:bodyPr/>
        <a:lstStyle/>
        <a:p>
          <a:endParaRPr lang="en-US"/>
        </a:p>
      </dgm:t>
    </dgm:pt>
    <dgm:pt modelId="{2F6E7BEF-A506-4F7A-B0CC-4267EB7B1F09}" type="pres">
      <dgm:prSet presAssocID="{9E078458-BB33-45EA-9374-5858A1F4E837}" presName="child2group" presStyleCnt="0"/>
      <dgm:spPr/>
    </dgm:pt>
    <dgm:pt modelId="{3A749104-ED4F-4300-A436-F1FCBD30AF4E}" type="pres">
      <dgm:prSet presAssocID="{9E078458-BB33-45EA-9374-5858A1F4E837}" presName="child2" presStyleLbl="bgAcc1" presStyleIdx="1" presStyleCnt="4" custScaleX="158098" custLinFactNeighborX="22090" custLinFactNeighborY="10769"/>
      <dgm:spPr/>
      <dgm:t>
        <a:bodyPr/>
        <a:lstStyle/>
        <a:p>
          <a:endParaRPr lang="en-US"/>
        </a:p>
      </dgm:t>
    </dgm:pt>
    <dgm:pt modelId="{42D80A10-E47C-4C43-8F18-4DFFC191238B}" type="pres">
      <dgm:prSet presAssocID="{9E078458-BB33-45EA-9374-5858A1F4E837}" presName="child2Text" presStyleLbl="bgAcc1" presStyleIdx="1" presStyleCnt="4">
        <dgm:presLayoutVars>
          <dgm:bulletEnabled val="1"/>
        </dgm:presLayoutVars>
      </dgm:prSet>
      <dgm:spPr/>
      <dgm:t>
        <a:bodyPr/>
        <a:lstStyle/>
        <a:p>
          <a:endParaRPr lang="en-US"/>
        </a:p>
      </dgm:t>
    </dgm:pt>
    <dgm:pt modelId="{55A1F4BE-1259-42E9-A244-3946C24FC2B8}" type="pres">
      <dgm:prSet presAssocID="{9E078458-BB33-45EA-9374-5858A1F4E837}" presName="child3group" presStyleCnt="0"/>
      <dgm:spPr/>
    </dgm:pt>
    <dgm:pt modelId="{9660B51F-9626-4FFD-A51C-819FED6E156D}" type="pres">
      <dgm:prSet presAssocID="{9E078458-BB33-45EA-9374-5858A1F4E837}" presName="child3" presStyleLbl="bgAcc1" presStyleIdx="2" presStyleCnt="4" custScaleX="162344" custScaleY="97083" custLinFactNeighborX="24803" custLinFactNeighborY="-11367"/>
      <dgm:spPr/>
      <dgm:t>
        <a:bodyPr/>
        <a:lstStyle/>
        <a:p>
          <a:endParaRPr lang="en-US"/>
        </a:p>
      </dgm:t>
    </dgm:pt>
    <dgm:pt modelId="{C9B5FB63-367E-4F0A-9544-95B175FC8C4C}" type="pres">
      <dgm:prSet presAssocID="{9E078458-BB33-45EA-9374-5858A1F4E837}" presName="child3Text" presStyleLbl="bgAcc1" presStyleIdx="2" presStyleCnt="4">
        <dgm:presLayoutVars>
          <dgm:bulletEnabled val="1"/>
        </dgm:presLayoutVars>
      </dgm:prSet>
      <dgm:spPr/>
      <dgm:t>
        <a:bodyPr/>
        <a:lstStyle/>
        <a:p>
          <a:endParaRPr lang="en-US"/>
        </a:p>
      </dgm:t>
    </dgm:pt>
    <dgm:pt modelId="{DA18B9A3-191A-478F-8777-012740BC2D1A}" type="pres">
      <dgm:prSet presAssocID="{9E078458-BB33-45EA-9374-5858A1F4E837}" presName="child4group" presStyleCnt="0"/>
      <dgm:spPr/>
    </dgm:pt>
    <dgm:pt modelId="{1F50E14B-6D4F-4E3E-BF4D-8B92FD33E453}" type="pres">
      <dgm:prSet presAssocID="{9E078458-BB33-45EA-9374-5858A1F4E837}" presName="child4" presStyleLbl="bgAcc1" presStyleIdx="3" presStyleCnt="4" custScaleX="158814" custLinFactNeighborX="-31391" custLinFactNeighborY="-598"/>
      <dgm:spPr/>
      <dgm:t>
        <a:bodyPr/>
        <a:lstStyle/>
        <a:p>
          <a:endParaRPr lang="en-US"/>
        </a:p>
      </dgm:t>
    </dgm:pt>
    <dgm:pt modelId="{BEEF2B66-79EF-4065-8D95-17989B94CC9B}" type="pres">
      <dgm:prSet presAssocID="{9E078458-BB33-45EA-9374-5858A1F4E837}" presName="child4Text" presStyleLbl="bgAcc1" presStyleIdx="3" presStyleCnt="4">
        <dgm:presLayoutVars>
          <dgm:bulletEnabled val="1"/>
        </dgm:presLayoutVars>
      </dgm:prSet>
      <dgm:spPr/>
      <dgm:t>
        <a:bodyPr/>
        <a:lstStyle/>
        <a:p>
          <a:endParaRPr lang="en-US"/>
        </a:p>
      </dgm:t>
    </dgm:pt>
    <dgm:pt modelId="{2504A5F9-ED73-4FE8-82D8-82BEE246C50E}" type="pres">
      <dgm:prSet presAssocID="{9E078458-BB33-45EA-9374-5858A1F4E837}" presName="childPlaceholder" presStyleCnt="0"/>
      <dgm:spPr/>
    </dgm:pt>
    <dgm:pt modelId="{8F98287B-445A-47A0-A1A7-855DA1A7416C}" type="pres">
      <dgm:prSet presAssocID="{9E078458-BB33-45EA-9374-5858A1F4E837}" presName="circle" presStyleCnt="0"/>
      <dgm:spPr/>
    </dgm:pt>
    <dgm:pt modelId="{20F06D23-F80C-4E4E-B3B3-81BC852EDED4}" type="pres">
      <dgm:prSet presAssocID="{9E078458-BB33-45EA-9374-5858A1F4E837}" presName="quadrant1" presStyleLbl="node1" presStyleIdx="0" presStyleCnt="4">
        <dgm:presLayoutVars>
          <dgm:chMax val="1"/>
          <dgm:bulletEnabled val="1"/>
        </dgm:presLayoutVars>
      </dgm:prSet>
      <dgm:spPr/>
      <dgm:t>
        <a:bodyPr/>
        <a:lstStyle/>
        <a:p>
          <a:endParaRPr lang="en-US"/>
        </a:p>
      </dgm:t>
    </dgm:pt>
    <dgm:pt modelId="{35D54C80-9623-40D6-949B-172FF5BF9782}" type="pres">
      <dgm:prSet presAssocID="{9E078458-BB33-45EA-9374-5858A1F4E837}" presName="quadrant2" presStyleLbl="node1" presStyleIdx="1" presStyleCnt="4">
        <dgm:presLayoutVars>
          <dgm:chMax val="1"/>
          <dgm:bulletEnabled val="1"/>
        </dgm:presLayoutVars>
      </dgm:prSet>
      <dgm:spPr/>
      <dgm:t>
        <a:bodyPr/>
        <a:lstStyle/>
        <a:p>
          <a:endParaRPr lang="en-US"/>
        </a:p>
      </dgm:t>
    </dgm:pt>
    <dgm:pt modelId="{40CEB99C-BF78-4451-BA33-B8E9FAA099FF}" type="pres">
      <dgm:prSet presAssocID="{9E078458-BB33-45EA-9374-5858A1F4E837}" presName="quadrant3" presStyleLbl="node1" presStyleIdx="2" presStyleCnt="4">
        <dgm:presLayoutVars>
          <dgm:chMax val="1"/>
          <dgm:bulletEnabled val="1"/>
        </dgm:presLayoutVars>
      </dgm:prSet>
      <dgm:spPr/>
      <dgm:t>
        <a:bodyPr/>
        <a:lstStyle/>
        <a:p>
          <a:endParaRPr lang="en-US"/>
        </a:p>
      </dgm:t>
    </dgm:pt>
    <dgm:pt modelId="{0DE7388E-4666-433F-89F6-2B0A24BE8721}" type="pres">
      <dgm:prSet presAssocID="{9E078458-BB33-45EA-9374-5858A1F4E837}" presName="quadrant4" presStyleLbl="node1" presStyleIdx="3" presStyleCnt="4">
        <dgm:presLayoutVars>
          <dgm:chMax val="1"/>
          <dgm:bulletEnabled val="1"/>
        </dgm:presLayoutVars>
      </dgm:prSet>
      <dgm:spPr/>
      <dgm:t>
        <a:bodyPr/>
        <a:lstStyle/>
        <a:p>
          <a:endParaRPr lang="en-US"/>
        </a:p>
      </dgm:t>
    </dgm:pt>
    <dgm:pt modelId="{29D4D802-004B-40D0-8559-9D3C1DC3498A}" type="pres">
      <dgm:prSet presAssocID="{9E078458-BB33-45EA-9374-5858A1F4E837}" presName="quadrantPlaceholder" presStyleCnt="0"/>
      <dgm:spPr/>
    </dgm:pt>
    <dgm:pt modelId="{F03912EF-620A-4673-BE31-0FBA27A255D9}" type="pres">
      <dgm:prSet presAssocID="{9E078458-BB33-45EA-9374-5858A1F4E837}" presName="center1" presStyleLbl="fgShp" presStyleIdx="0" presStyleCnt="2"/>
      <dgm:spPr/>
    </dgm:pt>
    <dgm:pt modelId="{5A8A8E88-B0EB-4CED-A518-473788D883B7}" type="pres">
      <dgm:prSet presAssocID="{9E078458-BB33-45EA-9374-5858A1F4E837}" presName="center2" presStyleLbl="fgShp" presStyleIdx="1" presStyleCnt="2"/>
      <dgm:spPr/>
    </dgm:pt>
  </dgm:ptLst>
  <dgm:cxnLst>
    <dgm:cxn modelId="{D1F9526D-5A41-40EC-A13C-EC4195F3199A}" type="presOf" srcId="{2F5B080B-BF40-4662-90F4-8BB69579BFEA}" destId="{40CEB99C-BF78-4451-BA33-B8E9FAA099FF}" srcOrd="0" destOrd="0" presId="urn:microsoft.com/office/officeart/2005/8/layout/cycle4"/>
    <dgm:cxn modelId="{15C85BC6-7C02-42EF-B8CC-3D23004944C0}" type="presOf" srcId="{144051AF-F72B-4310-B639-D97EB512A329}" destId="{1F50E14B-6D4F-4E3E-BF4D-8B92FD33E453}" srcOrd="0" destOrd="0" presId="urn:microsoft.com/office/officeart/2005/8/layout/cycle4"/>
    <dgm:cxn modelId="{0707BF9B-11A3-4997-B085-EC9E7D95EA3C}" type="presOf" srcId="{144051AF-F72B-4310-B639-D97EB512A329}" destId="{BEEF2B66-79EF-4065-8D95-17989B94CC9B}" srcOrd="1" destOrd="0" presId="urn:microsoft.com/office/officeart/2005/8/layout/cycle4"/>
    <dgm:cxn modelId="{2E7F1753-5DC9-4392-989B-E18EAEBD8FAD}" type="presOf" srcId="{30F8744D-DF29-4D0F-8394-9B536C4BCA7B}" destId="{C9B5FB63-367E-4F0A-9544-95B175FC8C4C}" srcOrd="1" destOrd="0" presId="urn:microsoft.com/office/officeart/2005/8/layout/cycle4"/>
    <dgm:cxn modelId="{9C6FE137-08F0-4AA6-A795-1B0BF68E33AA}" type="presOf" srcId="{9E078458-BB33-45EA-9374-5858A1F4E837}" destId="{73E20743-2825-450A-B36D-D53DC9B6B95F}" srcOrd="0" destOrd="0" presId="urn:microsoft.com/office/officeart/2005/8/layout/cycle4"/>
    <dgm:cxn modelId="{C0C556C3-D544-4BD0-9CE4-A896FEF4DD6E}" srcId="{FE3E5C4E-CA45-4331-AF16-515A74768B2F}" destId="{9A5394AB-FA3F-4579-BB7A-EDAC376A5E0E}" srcOrd="0" destOrd="0" parTransId="{5E8F4969-9DBA-478A-8F0E-36A4638598F5}" sibTransId="{C772E4EE-FB6B-4D61-B53D-04F12AFE5D05}"/>
    <dgm:cxn modelId="{E3A91950-C20B-4BA4-B353-B2FE408C44DB}" srcId="{9E078458-BB33-45EA-9374-5858A1F4E837}" destId="{FE3E5C4E-CA45-4331-AF16-515A74768B2F}" srcOrd="1" destOrd="0" parTransId="{C325BD19-DC40-456D-9CC0-522694686825}" sibTransId="{5B13001A-3B87-405B-8F98-4B1FC015DF59}"/>
    <dgm:cxn modelId="{144DD31E-D309-4135-B57E-B17D5EF94509}" type="presOf" srcId="{675775E8-641F-4B0F-BE18-CE3D2E6E3363}" destId="{20F06D23-F80C-4E4E-B3B3-81BC852EDED4}" srcOrd="0" destOrd="0" presId="urn:microsoft.com/office/officeart/2005/8/layout/cycle4"/>
    <dgm:cxn modelId="{D5BAF125-97C1-4596-BDE4-3A1EFA40CB58}" srcId="{9E078458-BB33-45EA-9374-5858A1F4E837}" destId="{1A8D79ED-B710-4933-9572-6DC6CA47E69E}" srcOrd="3" destOrd="0" parTransId="{0995090B-23F2-42B6-B887-B4147A0E9573}" sibTransId="{27201442-7D32-4D1C-A10B-E010CCF3BDE2}"/>
    <dgm:cxn modelId="{C941C0A5-D45C-464F-942D-435C9B2F7A82}" type="presOf" srcId="{9A5394AB-FA3F-4579-BB7A-EDAC376A5E0E}" destId="{3A749104-ED4F-4300-A436-F1FCBD30AF4E}" srcOrd="0" destOrd="0" presId="urn:microsoft.com/office/officeart/2005/8/layout/cycle4"/>
    <dgm:cxn modelId="{4683C71C-CCE1-41AF-8A32-5EB37D157B00}" type="presOf" srcId="{CF14030F-5811-4DFF-ADB1-B8E6776FDA58}" destId="{60555168-AE92-4C7D-BA93-7098FEAC98D4}" srcOrd="0" destOrd="0" presId="urn:microsoft.com/office/officeart/2005/8/layout/cycle4"/>
    <dgm:cxn modelId="{271B94E3-AC6B-4490-963F-B64118D0A0F2}" srcId="{1A8D79ED-B710-4933-9572-6DC6CA47E69E}" destId="{144051AF-F72B-4310-B639-D97EB512A329}" srcOrd="0" destOrd="0" parTransId="{1A9E8AE7-D25D-4872-814B-0F6E0B90988B}" sibTransId="{8CE1AA4A-82DC-49B9-9DE0-8B4E951625B7}"/>
    <dgm:cxn modelId="{EAC58357-E56E-4400-8626-597C0FD692AF}" srcId="{9E078458-BB33-45EA-9374-5858A1F4E837}" destId="{2F5B080B-BF40-4662-90F4-8BB69579BFEA}" srcOrd="2" destOrd="0" parTransId="{81C92AE9-319C-4E78-B228-3F9582C1D527}" sibTransId="{CE9C3D28-AC0D-4AE6-9AFB-2EF51A0836CD}"/>
    <dgm:cxn modelId="{7AE3CC78-09B4-4E39-B7BA-5A3F1CFAFC64}" srcId="{675775E8-641F-4B0F-BE18-CE3D2E6E3363}" destId="{CF14030F-5811-4DFF-ADB1-B8E6776FDA58}" srcOrd="0" destOrd="0" parTransId="{279BBA2D-AB65-49BF-AE72-A1CD02F6C037}" sibTransId="{B5340969-3EF1-476D-AB7C-887D61644F0C}"/>
    <dgm:cxn modelId="{F05D801F-9F66-4587-AF94-8006A33E4D94}" type="presOf" srcId="{1A8D79ED-B710-4933-9572-6DC6CA47E69E}" destId="{0DE7388E-4666-433F-89F6-2B0A24BE8721}" srcOrd="0" destOrd="0" presId="urn:microsoft.com/office/officeart/2005/8/layout/cycle4"/>
    <dgm:cxn modelId="{AFE86616-6FAE-4304-B220-078FEA995966}" type="presOf" srcId="{30F8744D-DF29-4D0F-8394-9B536C4BCA7B}" destId="{9660B51F-9626-4FFD-A51C-819FED6E156D}" srcOrd="0" destOrd="0" presId="urn:microsoft.com/office/officeart/2005/8/layout/cycle4"/>
    <dgm:cxn modelId="{A1007B95-4A75-45BA-BAE0-D45C9BCB131C}" type="presOf" srcId="{FE3E5C4E-CA45-4331-AF16-515A74768B2F}" destId="{35D54C80-9623-40D6-949B-172FF5BF9782}" srcOrd="0" destOrd="0" presId="urn:microsoft.com/office/officeart/2005/8/layout/cycle4"/>
    <dgm:cxn modelId="{5D0090A3-9388-4456-9124-5A06F108353F}" type="presOf" srcId="{9A5394AB-FA3F-4579-BB7A-EDAC376A5E0E}" destId="{42D80A10-E47C-4C43-8F18-4DFFC191238B}" srcOrd="1" destOrd="0" presId="urn:microsoft.com/office/officeart/2005/8/layout/cycle4"/>
    <dgm:cxn modelId="{FD5D252B-58AA-4A86-881F-D536ED0B8DDD}" srcId="{9E078458-BB33-45EA-9374-5858A1F4E837}" destId="{675775E8-641F-4B0F-BE18-CE3D2E6E3363}" srcOrd="0" destOrd="0" parTransId="{88D25BEA-C727-437E-B7DA-F8FA22E16BF1}" sibTransId="{D101558E-69FD-49D3-9818-6ACDE6D384DF}"/>
    <dgm:cxn modelId="{210CD377-0319-4EEB-9452-A73AF96963CD}" srcId="{2F5B080B-BF40-4662-90F4-8BB69579BFEA}" destId="{30F8744D-DF29-4D0F-8394-9B536C4BCA7B}" srcOrd="0" destOrd="0" parTransId="{108B82A8-A219-423D-B85A-6ADF1514D999}" sibTransId="{4EA37438-A263-4CC5-8268-8C5E061B720D}"/>
    <dgm:cxn modelId="{339709CE-2FCD-4B97-A5DD-A3F638C8C52F}" type="presOf" srcId="{CF14030F-5811-4DFF-ADB1-B8E6776FDA58}" destId="{5ED55480-CB5A-4084-8CD4-E1A5E9DE386E}" srcOrd="1" destOrd="0" presId="urn:microsoft.com/office/officeart/2005/8/layout/cycle4"/>
    <dgm:cxn modelId="{BA9F0AB7-408D-4412-AC2D-BE149CE9F734}" type="presParOf" srcId="{73E20743-2825-450A-B36D-D53DC9B6B95F}" destId="{7733F5A6-9D3A-4378-A18A-5C245143E0F7}" srcOrd="0" destOrd="0" presId="urn:microsoft.com/office/officeart/2005/8/layout/cycle4"/>
    <dgm:cxn modelId="{39B7797B-1A72-4264-8065-D26FFF6F9334}" type="presParOf" srcId="{7733F5A6-9D3A-4378-A18A-5C245143E0F7}" destId="{48D32C8F-A4AA-43BF-850A-8D8A42DC3D6F}" srcOrd="0" destOrd="0" presId="urn:microsoft.com/office/officeart/2005/8/layout/cycle4"/>
    <dgm:cxn modelId="{C31009ED-794B-497D-8B6A-881C502AA344}" type="presParOf" srcId="{48D32C8F-A4AA-43BF-850A-8D8A42DC3D6F}" destId="{60555168-AE92-4C7D-BA93-7098FEAC98D4}" srcOrd="0" destOrd="0" presId="urn:microsoft.com/office/officeart/2005/8/layout/cycle4"/>
    <dgm:cxn modelId="{3383AA24-CC9A-4AEC-82BF-EA8CC6DF85B5}" type="presParOf" srcId="{48D32C8F-A4AA-43BF-850A-8D8A42DC3D6F}" destId="{5ED55480-CB5A-4084-8CD4-E1A5E9DE386E}" srcOrd="1" destOrd="0" presId="urn:microsoft.com/office/officeart/2005/8/layout/cycle4"/>
    <dgm:cxn modelId="{F05E4195-BC5C-40EC-B731-E3C04DD93D20}" type="presParOf" srcId="{7733F5A6-9D3A-4378-A18A-5C245143E0F7}" destId="{2F6E7BEF-A506-4F7A-B0CC-4267EB7B1F09}" srcOrd="1" destOrd="0" presId="urn:microsoft.com/office/officeart/2005/8/layout/cycle4"/>
    <dgm:cxn modelId="{11D04A6F-F389-402A-8228-A2EBE15D89CB}" type="presParOf" srcId="{2F6E7BEF-A506-4F7A-B0CC-4267EB7B1F09}" destId="{3A749104-ED4F-4300-A436-F1FCBD30AF4E}" srcOrd="0" destOrd="0" presId="urn:microsoft.com/office/officeart/2005/8/layout/cycle4"/>
    <dgm:cxn modelId="{6FD4F30D-A6BA-487E-ADD8-15E76DD8DF31}" type="presParOf" srcId="{2F6E7BEF-A506-4F7A-B0CC-4267EB7B1F09}" destId="{42D80A10-E47C-4C43-8F18-4DFFC191238B}" srcOrd="1" destOrd="0" presId="urn:microsoft.com/office/officeart/2005/8/layout/cycle4"/>
    <dgm:cxn modelId="{FAF923F3-F447-4CEC-872B-1008442A1E29}" type="presParOf" srcId="{7733F5A6-9D3A-4378-A18A-5C245143E0F7}" destId="{55A1F4BE-1259-42E9-A244-3946C24FC2B8}" srcOrd="2" destOrd="0" presId="urn:microsoft.com/office/officeart/2005/8/layout/cycle4"/>
    <dgm:cxn modelId="{5310ACD6-B9E7-4267-9FF3-CC93FF4E7B7C}" type="presParOf" srcId="{55A1F4BE-1259-42E9-A244-3946C24FC2B8}" destId="{9660B51F-9626-4FFD-A51C-819FED6E156D}" srcOrd="0" destOrd="0" presId="urn:microsoft.com/office/officeart/2005/8/layout/cycle4"/>
    <dgm:cxn modelId="{C66ACAC0-582D-4826-A057-BDC70960654B}" type="presParOf" srcId="{55A1F4BE-1259-42E9-A244-3946C24FC2B8}" destId="{C9B5FB63-367E-4F0A-9544-95B175FC8C4C}" srcOrd="1" destOrd="0" presId="urn:microsoft.com/office/officeart/2005/8/layout/cycle4"/>
    <dgm:cxn modelId="{5CD829EE-EF94-43B5-B5AC-34067196947A}" type="presParOf" srcId="{7733F5A6-9D3A-4378-A18A-5C245143E0F7}" destId="{DA18B9A3-191A-478F-8777-012740BC2D1A}" srcOrd="3" destOrd="0" presId="urn:microsoft.com/office/officeart/2005/8/layout/cycle4"/>
    <dgm:cxn modelId="{5316F5FE-4DEE-43D8-B980-C30317B737E2}" type="presParOf" srcId="{DA18B9A3-191A-478F-8777-012740BC2D1A}" destId="{1F50E14B-6D4F-4E3E-BF4D-8B92FD33E453}" srcOrd="0" destOrd="0" presId="urn:microsoft.com/office/officeart/2005/8/layout/cycle4"/>
    <dgm:cxn modelId="{F86A1128-18C7-43EB-B2A1-D9A5F44738DA}" type="presParOf" srcId="{DA18B9A3-191A-478F-8777-012740BC2D1A}" destId="{BEEF2B66-79EF-4065-8D95-17989B94CC9B}" srcOrd="1" destOrd="0" presId="urn:microsoft.com/office/officeart/2005/8/layout/cycle4"/>
    <dgm:cxn modelId="{F527036E-97DE-4723-A9ED-F97EF6535DE0}" type="presParOf" srcId="{7733F5A6-9D3A-4378-A18A-5C245143E0F7}" destId="{2504A5F9-ED73-4FE8-82D8-82BEE246C50E}" srcOrd="4" destOrd="0" presId="urn:microsoft.com/office/officeart/2005/8/layout/cycle4"/>
    <dgm:cxn modelId="{02201B43-ED92-4C54-83FE-D8216E6992F3}" type="presParOf" srcId="{73E20743-2825-450A-B36D-D53DC9B6B95F}" destId="{8F98287B-445A-47A0-A1A7-855DA1A7416C}" srcOrd="1" destOrd="0" presId="urn:microsoft.com/office/officeart/2005/8/layout/cycle4"/>
    <dgm:cxn modelId="{ECA51C30-8921-4D60-97E1-91A6C86DBF27}" type="presParOf" srcId="{8F98287B-445A-47A0-A1A7-855DA1A7416C}" destId="{20F06D23-F80C-4E4E-B3B3-81BC852EDED4}" srcOrd="0" destOrd="0" presId="urn:microsoft.com/office/officeart/2005/8/layout/cycle4"/>
    <dgm:cxn modelId="{58448B0A-AFDB-424E-B483-AD0406096686}" type="presParOf" srcId="{8F98287B-445A-47A0-A1A7-855DA1A7416C}" destId="{35D54C80-9623-40D6-949B-172FF5BF9782}" srcOrd="1" destOrd="0" presId="urn:microsoft.com/office/officeart/2005/8/layout/cycle4"/>
    <dgm:cxn modelId="{D22AB758-C752-4821-A635-D9E5F098FF06}" type="presParOf" srcId="{8F98287B-445A-47A0-A1A7-855DA1A7416C}" destId="{40CEB99C-BF78-4451-BA33-B8E9FAA099FF}" srcOrd="2" destOrd="0" presId="urn:microsoft.com/office/officeart/2005/8/layout/cycle4"/>
    <dgm:cxn modelId="{C2D12E08-0C80-4B0D-8008-7CE52BB91046}" type="presParOf" srcId="{8F98287B-445A-47A0-A1A7-855DA1A7416C}" destId="{0DE7388E-4666-433F-89F6-2B0A24BE8721}" srcOrd="3" destOrd="0" presId="urn:microsoft.com/office/officeart/2005/8/layout/cycle4"/>
    <dgm:cxn modelId="{98AC8843-E986-448A-B7AA-38AF01420429}" type="presParOf" srcId="{8F98287B-445A-47A0-A1A7-855DA1A7416C}" destId="{29D4D802-004B-40D0-8559-9D3C1DC3498A}" srcOrd="4" destOrd="0" presId="urn:microsoft.com/office/officeart/2005/8/layout/cycle4"/>
    <dgm:cxn modelId="{0DDC7AB1-14BD-49F3-8684-4C0842080AA7}" type="presParOf" srcId="{73E20743-2825-450A-B36D-D53DC9B6B95F}" destId="{F03912EF-620A-4673-BE31-0FBA27A255D9}" srcOrd="2" destOrd="0" presId="urn:microsoft.com/office/officeart/2005/8/layout/cycle4"/>
    <dgm:cxn modelId="{3A8391FE-B2B1-4002-92A9-AF14DD836A0D}" type="presParOf" srcId="{73E20743-2825-450A-B36D-D53DC9B6B95F}" destId="{5A8A8E88-B0EB-4CED-A518-473788D883B7}"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4E63CC-A895-4D3F-A94D-A3B7BB04574D}" type="doc">
      <dgm:prSet loTypeId="urn:microsoft.com/office/officeart/2005/8/layout/radial5" loCatId="cycle" qsTypeId="urn:microsoft.com/office/officeart/2005/8/quickstyle/simple1" qsCatId="simple" csTypeId="urn:microsoft.com/office/officeart/2005/8/colors/colorful1" csCatId="colorful" phldr="1"/>
      <dgm:spPr/>
      <dgm:t>
        <a:bodyPr/>
        <a:lstStyle/>
        <a:p>
          <a:endParaRPr lang="en-US"/>
        </a:p>
      </dgm:t>
    </dgm:pt>
    <dgm:pt modelId="{C0E8DBCF-2411-42A1-8DF0-71A023CC2448}">
      <dgm:prSet phldrT="[Text]"/>
      <dgm:spPr/>
      <dgm:t>
        <a:bodyPr/>
        <a:lstStyle/>
        <a:p>
          <a:r>
            <a:rPr lang="en-US" b="1" dirty="0" smtClean="0"/>
            <a:t>Effective Bioweapon</a:t>
          </a:r>
          <a:endParaRPr lang="en-US" b="1" dirty="0"/>
        </a:p>
      </dgm:t>
    </dgm:pt>
    <dgm:pt modelId="{C3472B80-3F37-465D-B0CA-DE491D80E602}" type="parTrans" cxnId="{298990D5-FDE1-4088-93A7-2B72C5C0EAF4}">
      <dgm:prSet/>
      <dgm:spPr/>
      <dgm:t>
        <a:bodyPr/>
        <a:lstStyle/>
        <a:p>
          <a:endParaRPr lang="en-US"/>
        </a:p>
      </dgm:t>
    </dgm:pt>
    <dgm:pt modelId="{21DA5084-D20A-4430-9A4A-3D6C4F58D797}" type="sibTrans" cxnId="{298990D5-FDE1-4088-93A7-2B72C5C0EAF4}">
      <dgm:prSet/>
      <dgm:spPr/>
      <dgm:t>
        <a:bodyPr/>
        <a:lstStyle/>
        <a:p>
          <a:endParaRPr lang="en-US"/>
        </a:p>
      </dgm:t>
    </dgm:pt>
    <dgm:pt modelId="{8E69A281-456B-4EE3-A69E-982E4D415F5B}">
      <dgm:prSet phldrT="[Text]"/>
      <dgm:spPr/>
      <dgm:t>
        <a:bodyPr/>
        <a:lstStyle/>
        <a:p>
          <a:r>
            <a:rPr lang="en-US" dirty="0" smtClean="0"/>
            <a:t>Consistent effect</a:t>
          </a:r>
          <a:endParaRPr lang="en-US" dirty="0"/>
        </a:p>
      </dgm:t>
    </dgm:pt>
    <dgm:pt modelId="{06BCC3B5-38C9-40A0-B1DF-473C12A8A57A}" type="parTrans" cxnId="{5316AA3D-AB99-4118-A4A2-EE556520A674}">
      <dgm:prSet/>
      <dgm:spPr/>
      <dgm:t>
        <a:bodyPr/>
        <a:lstStyle/>
        <a:p>
          <a:endParaRPr lang="en-US"/>
        </a:p>
      </dgm:t>
    </dgm:pt>
    <dgm:pt modelId="{98B528EB-EAC2-4D15-ADE3-EA2E6C9F22E7}" type="sibTrans" cxnId="{5316AA3D-AB99-4118-A4A2-EE556520A674}">
      <dgm:prSet/>
      <dgm:spPr/>
      <dgm:t>
        <a:bodyPr/>
        <a:lstStyle/>
        <a:p>
          <a:endParaRPr lang="en-US"/>
        </a:p>
      </dgm:t>
    </dgm:pt>
    <dgm:pt modelId="{46DA5DC9-1CFD-481F-9A26-9B3EC006173D}">
      <dgm:prSet phldrT="[Text]"/>
      <dgm:spPr/>
      <dgm:t>
        <a:bodyPr/>
        <a:lstStyle/>
        <a:p>
          <a:r>
            <a:rPr lang="en-US" dirty="0" smtClean="0"/>
            <a:t>Short &amp; predictable incubation period</a:t>
          </a:r>
          <a:endParaRPr lang="en-US" dirty="0"/>
        </a:p>
      </dgm:t>
    </dgm:pt>
    <dgm:pt modelId="{8CB0B5A8-EA9C-4E6E-94A9-927F5D9DB0F4}" type="parTrans" cxnId="{03CD96D9-2258-4924-898B-A6DE65445913}">
      <dgm:prSet/>
      <dgm:spPr/>
      <dgm:t>
        <a:bodyPr/>
        <a:lstStyle/>
        <a:p>
          <a:endParaRPr lang="en-US"/>
        </a:p>
      </dgm:t>
    </dgm:pt>
    <dgm:pt modelId="{7AAF22CC-99EB-4CE5-8855-29EC666590D1}" type="sibTrans" cxnId="{03CD96D9-2258-4924-898B-A6DE65445913}">
      <dgm:prSet/>
      <dgm:spPr/>
      <dgm:t>
        <a:bodyPr/>
        <a:lstStyle/>
        <a:p>
          <a:endParaRPr lang="en-US"/>
        </a:p>
      </dgm:t>
    </dgm:pt>
    <dgm:pt modelId="{276ED7ED-E59D-4732-A0DE-C39AE537A0A3}">
      <dgm:prSet phldrT="[Text]"/>
      <dgm:spPr/>
      <dgm:t>
        <a:bodyPr/>
        <a:lstStyle/>
        <a:p>
          <a:r>
            <a:rPr lang="en-US" dirty="0" smtClean="0"/>
            <a:t>Infective in low doses</a:t>
          </a:r>
          <a:endParaRPr lang="en-US" dirty="0"/>
        </a:p>
      </dgm:t>
    </dgm:pt>
    <dgm:pt modelId="{B5201FB0-2C62-4A0F-AB51-635E36FBB496}" type="parTrans" cxnId="{D9CF7E54-6713-46E4-AA1B-78E5F9093A4D}">
      <dgm:prSet/>
      <dgm:spPr/>
      <dgm:t>
        <a:bodyPr/>
        <a:lstStyle/>
        <a:p>
          <a:endParaRPr lang="en-US"/>
        </a:p>
      </dgm:t>
    </dgm:pt>
    <dgm:pt modelId="{E13A3B75-CCC2-4FC2-B91F-72A4D873C095}" type="sibTrans" cxnId="{D9CF7E54-6713-46E4-AA1B-78E5F9093A4D}">
      <dgm:prSet/>
      <dgm:spPr/>
      <dgm:t>
        <a:bodyPr/>
        <a:lstStyle/>
        <a:p>
          <a:endParaRPr lang="en-US"/>
        </a:p>
      </dgm:t>
    </dgm:pt>
    <dgm:pt modelId="{DC3C5F9F-5C57-4F71-A91C-5744B51D42E1}">
      <dgm:prSet phldrT="[Text]"/>
      <dgm:spPr/>
      <dgm:t>
        <a:bodyPr/>
        <a:lstStyle/>
        <a:p>
          <a:r>
            <a:rPr lang="en-US" dirty="0" smtClean="0"/>
            <a:t>Disease difficult to identify</a:t>
          </a:r>
          <a:endParaRPr lang="en-US" dirty="0"/>
        </a:p>
      </dgm:t>
    </dgm:pt>
    <dgm:pt modelId="{08BA98B0-8167-49A6-B986-3C0CFA1020E0}" type="parTrans" cxnId="{71012C08-9B0E-4ECA-8FEB-3F5120A85583}">
      <dgm:prSet/>
      <dgm:spPr/>
      <dgm:t>
        <a:bodyPr/>
        <a:lstStyle/>
        <a:p>
          <a:endParaRPr lang="en-US"/>
        </a:p>
      </dgm:t>
    </dgm:pt>
    <dgm:pt modelId="{2601994D-38E0-43D6-95F4-50C012575846}" type="sibTrans" cxnId="{71012C08-9B0E-4ECA-8FEB-3F5120A85583}">
      <dgm:prSet/>
      <dgm:spPr/>
      <dgm:t>
        <a:bodyPr/>
        <a:lstStyle/>
        <a:p>
          <a:endParaRPr lang="en-US"/>
        </a:p>
      </dgm:t>
    </dgm:pt>
    <dgm:pt modelId="{2F0677CE-AE9D-4D04-88F3-CA7BCB4CB676}">
      <dgm:prSet/>
      <dgm:spPr/>
      <dgm:t>
        <a:bodyPr/>
        <a:lstStyle/>
        <a:p>
          <a:r>
            <a:rPr lang="en-US" dirty="0" smtClean="0"/>
            <a:t>Highly contagious</a:t>
          </a:r>
          <a:endParaRPr lang="en-US" dirty="0"/>
        </a:p>
      </dgm:t>
    </dgm:pt>
    <dgm:pt modelId="{1CB46F96-B78D-4E5C-8853-207480AF5B47}" type="parTrans" cxnId="{72F4E3F7-2902-4977-84DB-DF1978A4BB9C}">
      <dgm:prSet/>
      <dgm:spPr/>
      <dgm:t>
        <a:bodyPr/>
        <a:lstStyle/>
        <a:p>
          <a:endParaRPr lang="en-US"/>
        </a:p>
      </dgm:t>
    </dgm:pt>
    <dgm:pt modelId="{05AF319B-F55D-4730-BC42-3F9542591A43}" type="sibTrans" cxnId="{72F4E3F7-2902-4977-84DB-DF1978A4BB9C}">
      <dgm:prSet/>
      <dgm:spPr/>
      <dgm:t>
        <a:bodyPr/>
        <a:lstStyle/>
        <a:p>
          <a:endParaRPr lang="en-US"/>
        </a:p>
      </dgm:t>
    </dgm:pt>
    <dgm:pt modelId="{1F14B30E-C2F1-45B4-9174-F0F0E2BB1020}">
      <dgm:prSet/>
      <dgm:spPr>
        <a:solidFill>
          <a:schemeClr val="bg2">
            <a:lumMod val="25000"/>
          </a:schemeClr>
        </a:solidFill>
        <a:ln>
          <a:solidFill>
            <a:schemeClr val="accent5">
              <a:lumMod val="60000"/>
              <a:lumOff val="40000"/>
            </a:schemeClr>
          </a:solidFill>
        </a:ln>
      </dgm:spPr>
      <dgm:t>
        <a:bodyPr/>
        <a:lstStyle/>
        <a:p>
          <a:r>
            <a:rPr lang="en-US" dirty="0" smtClean="0"/>
            <a:t>Easy to produce, store, </a:t>
          </a:r>
          <a:r>
            <a:rPr lang="en-US" dirty="0" err="1" smtClean="0"/>
            <a:t>weaponize</a:t>
          </a:r>
          <a:endParaRPr lang="en-US" dirty="0"/>
        </a:p>
      </dgm:t>
    </dgm:pt>
    <dgm:pt modelId="{91FD7056-4B51-483B-B9D6-891984DD1351}" type="parTrans" cxnId="{2E57377F-6A0F-4B5F-A86B-C01EF4BB5DB4}">
      <dgm:prSet/>
      <dgm:spPr>
        <a:solidFill>
          <a:schemeClr val="tx1"/>
        </a:solidFill>
      </dgm:spPr>
      <dgm:t>
        <a:bodyPr/>
        <a:lstStyle/>
        <a:p>
          <a:endParaRPr lang="en-US"/>
        </a:p>
      </dgm:t>
    </dgm:pt>
    <dgm:pt modelId="{58141471-72DA-44DC-B6CB-B7EC0FF8BA61}" type="sibTrans" cxnId="{2E57377F-6A0F-4B5F-A86B-C01EF4BB5DB4}">
      <dgm:prSet/>
      <dgm:spPr/>
      <dgm:t>
        <a:bodyPr/>
        <a:lstStyle/>
        <a:p>
          <a:endParaRPr lang="en-US"/>
        </a:p>
      </dgm:t>
    </dgm:pt>
    <dgm:pt modelId="{24D1DB99-9EF6-4B5E-8175-A42D97C8E5F5}">
      <dgm:prSet/>
      <dgm:spPr>
        <a:solidFill>
          <a:srgbClr val="7030A0"/>
        </a:solidFill>
      </dgm:spPr>
      <dgm:t>
        <a:bodyPr/>
        <a:lstStyle/>
        <a:p>
          <a:r>
            <a:rPr lang="en-US" dirty="0" smtClean="0"/>
            <a:t>Target population has no immunity</a:t>
          </a:r>
          <a:endParaRPr lang="en-US" dirty="0"/>
        </a:p>
      </dgm:t>
    </dgm:pt>
    <dgm:pt modelId="{C17A61CB-47E7-422B-B8F4-9E2233C4129D}" type="parTrans" cxnId="{177DF00D-5CBB-41B9-9873-38F5BBE6506E}">
      <dgm:prSet/>
      <dgm:spPr>
        <a:solidFill>
          <a:srgbClr val="7030A0"/>
        </a:solidFill>
      </dgm:spPr>
      <dgm:t>
        <a:bodyPr/>
        <a:lstStyle/>
        <a:p>
          <a:endParaRPr lang="en-US"/>
        </a:p>
      </dgm:t>
    </dgm:pt>
    <dgm:pt modelId="{4A10D807-18F0-4AAA-BE99-8FDF25B817D6}" type="sibTrans" cxnId="{177DF00D-5CBB-41B9-9873-38F5BBE6506E}">
      <dgm:prSet/>
      <dgm:spPr/>
      <dgm:t>
        <a:bodyPr/>
        <a:lstStyle/>
        <a:p>
          <a:endParaRPr lang="en-US"/>
        </a:p>
      </dgm:t>
    </dgm:pt>
    <dgm:pt modelId="{5D9CD33F-6C1C-4053-BB51-0320A719929F}" type="pres">
      <dgm:prSet presAssocID="{3C4E63CC-A895-4D3F-A94D-A3B7BB04574D}" presName="Name0" presStyleCnt="0">
        <dgm:presLayoutVars>
          <dgm:chMax val="1"/>
          <dgm:dir/>
          <dgm:animLvl val="ctr"/>
          <dgm:resizeHandles val="exact"/>
        </dgm:presLayoutVars>
      </dgm:prSet>
      <dgm:spPr/>
      <dgm:t>
        <a:bodyPr/>
        <a:lstStyle/>
        <a:p>
          <a:endParaRPr lang="en-US"/>
        </a:p>
      </dgm:t>
    </dgm:pt>
    <dgm:pt modelId="{897C2B36-DB1A-449D-AC3D-9EE339D59DC1}" type="pres">
      <dgm:prSet presAssocID="{C0E8DBCF-2411-42A1-8DF0-71A023CC2448}" presName="centerShape" presStyleLbl="node0" presStyleIdx="0" presStyleCnt="1"/>
      <dgm:spPr/>
      <dgm:t>
        <a:bodyPr/>
        <a:lstStyle/>
        <a:p>
          <a:endParaRPr lang="en-US"/>
        </a:p>
      </dgm:t>
    </dgm:pt>
    <dgm:pt modelId="{7EE24BBC-5724-419C-9883-AD4EEAEA80D4}" type="pres">
      <dgm:prSet presAssocID="{06BCC3B5-38C9-40A0-B1DF-473C12A8A57A}" presName="parTrans" presStyleLbl="sibTrans2D1" presStyleIdx="0" presStyleCnt="7"/>
      <dgm:spPr/>
      <dgm:t>
        <a:bodyPr/>
        <a:lstStyle/>
        <a:p>
          <a:endParaRPr lang="en-US"/>
        </a:p>
      </dgm:t>
    </dgm:pt>
    <dgm:pt modelId="{28387D5A-D040-4579-ABC3-B91B7FDC31F9}" type="pres">
      <dgm:prSet presAssocID="{06BCC3B5-38C9-40A0-B1DF-473C12A8A57A}" presName="connectorText" presStyleLbl="sibTrans2D1" presStyleIdx="0" presStyleCnt="7"/>
      <dgm:spPr/>
      <dgm:t>
        <a:bodyPr/>
        <a:lstStyle/>
        <a:p>
          <a:endParaRPr lang="en-US"/>
        </a:p>
      </dgm:t>
    </dgm:pt>
    <dgm:pt modelId="{BD2F48FC-6490-4B6A-9CE3-94F67E4B4BDD}" type="pres">
      <dgm:prSet presAssocID="{8E69A281-456B-4EE3-A69E-982E4D415F5B}" presName="node" presStyleLbl="node1" presStyleIdx="0" presStyleCnt="7">
        <dgm:presLayoutVars>
          <dgm:bulletEnabled val="1"/>
        </dgm:presLayoutVars>
      </dgm:prSet>
      <dgm:spPr/>
      <dgm:t>
        <a:bodyPr/>
        <a:lstStyle/>
        <a:p>
          <a:endParaRPr lang="en-US"/>
        </a:p>
      </dgm:t>
    </dgm:pt>
    <dgm:pt modelId="{96A88F60-D4F0-43A5-AB7D-D48BBBC41D0A}" type="pres">
      <dgm:prSet presAssocID="{1CB46F96-B78D-4E5C-8853-207480AF5B47}" presName="parTrans" presStyleLbl="sibTrans2D1" presStyleIdx="1" presStyleCnt="7"/>
      <dgm:spPr/>
      <dgm:t>
        <a:bodyPr/>
        <a:lstStyle/>
        <a:p>
          <a:endParaRPr lang="en-US"/>
        </a:p>
      </dgm:t>
    </dgm:pt>
    <dgm:pt modelId="{718B0D1D-CF38-4A13-A398-7C5498CDEEDC}" type="pres">
      <dgm:prSet presAssocID="{1CB46F96-B78D-4E5C-8853-207480AF5B47}" presName="connectorText" presStyleLbl="sibTrans2D1" presStyleIdx="1" presStyleCnt="7"/>
      <dgm:spPr/>
      <dgm:t>
        <a:bodyPr/>
        <a:lstStyle/>
        <a:p>
          <a:endParaRPr lang="en-US"/>
        </a:p>
      </dgm:t>
    </dgm:pt>
    <dgm:pt modelId="{AB549768-5DAF-40BC-8BBC-63ACB8FAE782}" type="pres">
      <dgm:prSet presAssocID="{2F0677CE-AE9D-4D04-88F3-CA7BCB4CB676}" presName="node" presStyleLbl="node1" presStyleIdx="1" presStyleCnt="7">
        <dgm:presLayoutVars>
          <dgm:bulletEnabled val="1"/>
        </dgm:presLayoutVars>
      </dgm:prSet>
      <dgm:spPr/>
      <dgm:t>
        <a:bodyPr/>
        <a:lstStyle/>
        <a:p>
          <a:endParaRPr lang="en-US"/>
        </a:p>
      </dgm:t>
    </dgm:pt>
    <dgm:pt modelId="{BBD7125E-EB2E-420D-B19C-596C5F5A2AB5}" type="pres">
      <dgm:prSet presAssocID="{8CB0B5A8-EA9C-4E6E-94A9-927F5D9DB0F4}" presName="parTrans" presStyleLbl="sibTrans2D1" presStyleIdx="2" presStyleCnt="7"/>
      <dgm:spPr/>
      <dgm:t>
        <a:bodyPr/>
        <a:lstStyle/>
        <a:p>
          <a:endParaRPr lang="en-US"/>
        </a:p>
      </dgm:t>
    </dgm:pt>
    <dgm:pt modelId="{9BD5E3D0-48BA-4E18-A871-71F34E8F7D69}" type="pres">
      <dgm:prSet presAssocID="{8CB0B5A8-EA9C-4E6E-94A9-927F5D9DB0F4}" presName="connectorText" presStyleLbl="sibTrans2D1" presStyleIdx="2" presStyleCnt="7"/>
      <dgm:spPr/>
      <dgm:t>
        <a:bodyPr/>
        <a:lstStyle/>
        <a:p>
          <a:endParaRPr lang="en-US"/>
        </a:p>
      </dgm:t>
    </dgm:pt>
    <dgm:pt modelId="{C00AE1D2-4F3E-4243-95CB-50F19FABEC60}" type="pres">
      <dgm:prSet presAssocID="{46DA5DC9-1CFD-481F-9A26-9B3EC006173D}" presName="node" presStyleLbl="node1" presStyleIdx="2" presStyleCnt="7">
        <dgm:presLayoutVars>
          <dgm:bulletEnabled val="1"/>
        </dgm:presLayoutVars>
      </dgm:prSet>
      <dgm:spPr/>
      <dgm:t>
        <a:bodyPr/>
        <a:lstStyle/>
        <a:p>
          <a:endParaRPr lang="en-US"/>
        </a:p>
      </dgm:t>
    </dgm:pt>
    <dgm:pt modelId="{327BE883-C908-4E4E-8D72-886ECD4333F3}" type="pres">
      <dgm:prSet presAssocID="{B5201FB0-2C62-4A0F-AB51-635E36FBB496}" presName="parTrans" presStyleLbl="sibTrans2D1" presStyleIdx="3" presStyleCnt="7"/>
      <dgm:spPr/>
      <dgm:t>
        <a:bodyPr/>
        <a:lstStyle/>
        <a:p>
          <a:endParaRPr lang="en-US"/>
        </a:p>
      </dgm:t>
    </dgm:pt>
    <dgm:pt modelId="{67CE78F1-E9FA-4644-A73B-D2DE8CA9F0A3}" type="pres">
      <dgm:prSet presAssocID="{B5201FB0-2C62-4A0F-AB51-635E36FBB496}" presName="connectorText" presStyleLbl="sibTrans2D1" presStyleIdx="3" presStyleCnt="7"/>
      <dgm:spPr/>
      <dgm:t>
        <a:bodyPr/>
        <a:lstStyle/>
        <a:p>
          <a:endParaRPr lang="en-US"/>
        </a:p>
      </dgm:t>
    </dgm:pt>
    <dgm:pt modelId="{D909796F-D53B-4E81-9180-A485B26FB0C9}" type="pres">
      <dgm:prSet presAssocID="{276ED7ED-E59D-4732-A0DE-C39AE537A0A3}" presName="node" presStyleLbl="node1" presStyleIdx="3" presStyleCnt="7">
        <dgm:presLayoutVars>
          <dgm:bulletEnabled val="1"/>
        </dgm:presLayoutVars>
      </dgm:prSet>
      <dgm:spPr/>
      <dgm:t>
        <a:bodyPr/>
        <a:lstStyle/>
        <a:p>
          <a:endParaRPr lang="en-US"/>
        </a:p>
      </dgm:t>
    </dgm:pt>
    <dgm:pt modelId="{369D847A-CA25-4B05-B0FB-1C263824262D}" type="pres">
      <dgm:prSet presAssocID="{08BA98B0-8167-49A6-B986-3C0CFA1020E0}" presName="parTrans" presStyleLbl="sibTrans2D1" presStyleIdx="4" presStyleCnt="7"/>
      <dgm:spPr/>
      <dgm:t>
        <a:bodyPr/>
        <a:lstStyle/>
        <a:p>
          <a:endParaRPr lang="en-US"/>
        </a:p>
      </dgm:t>
    </dgm:pt>
    <dgm:pt modelId="{43401580-9186-4866-A9CB-11B9687BFD1D}" type="pres">
      <dgm:prSet presAssocID="{08BA98B0-8167-49A6-B986-3C0CFA1020E0}" presName="connectorText" presStyleLbl="sibTrans2D1" presStyleIdx="4" presStyleCnt="7"/>
      <dgm:spPr/>
      <dgm:t>
        <a:bodyPr/>
        <a:lstStyle/>
        <a:p>
          <a:endParaRPr lang="en-US"/>
        </a:p>
      </dgm:t>
    </dgm:pt>
    <dgm:pt modelId="{F81BCD9C-B8E8-4288-9D5C-5A03A619699F}" type="pres">
      <dgm:prSet presAssocID="{DC3C5F9F-5C57-4F71-A91C-5744B51D42E1}" presName="node" presStyleLbl="node1" presStyleIdx="4" presStyleCnt="7">
        <dgm:presLayoutVars>
          <dgm:bulletEnabled val="1"/>
        </dgm:presLayoutVars>
      </dgm:prSet>
      <dgm:spPr/>
      <dgm:t>
        <a:bodyPr/>
        <a:lstStyle/>
        <a:p>
          <a:endParaRPr lang="en-US"/>
        </a:p>
      </dgm:t>
    </dgm:pt>
    <dgm:pt modelId="{6E9C9D0E-D868-4D24-9964-BA39FD46586D}" type="pres">
      <dgm:prSet presAssocID="{C17A61CB-47E7-422B-B8F4-9E2233C4129D}" presName="parTrans" presStyleLbl="sibTrans2D1" presStyleIdx="5" presStyleCnt="7"/>
      <dgm:spPr/>
      <dgm:t>
        <a:bodyPr/>
        <a:lstStyle/>
        <a:p>
          <a:endParaRPr lang="en-US"/>
        </a:p>
      </dgm:t>
    </dgm:pt>
    <dgm:pt modelId="{7C5F4694-7720-443F-8DB2-2B0A52485B26}" type="pres">
      <dgm:prSet presAssocID="{C17A61CB-47E7-422B-B8F4-9E2233C4129D}" presName="connectorText" presStyleLbl="sibTrans2D1" presStyleIdx="5" presStyleCnt="7"/>
      <dgm:spPr/>
      <dgm:t>
        <a:bodyPr/>
        <a:lstStyle/>
        <a:p>
          <a:endParaRPr lang="en-US"/>
        </a:p>
      </dgm:t>
    </dgm:pt>
    <dgm:pt modelId="{843B0D2B-FB3C-451F-84FD-4073769B8370}" type="pres">
      <dgm:prSet presAssocID="{24D1DB99-9EF6-4B5E-8175-A42D97C8E5F5}" presName="node" presStyleLbl="node1" presStyleIdx="5" presStyleCnt="7">
        <dgm:presLayoutVars>
          <dgm:bulletEnabled val="1"/>
        </dgm:presLayoutVars>
      </dgm:prSet>
      <dgm:spPr/>
      <dgm:t>
        <a:bodyPr/>
        <a:lstStyle/>
        <a:p>
          <a:endParaRPr lang="en-US"/>
        </a:p>
      </dgm:t>
    </dgm:pt>
    <dgm:pt modelId="{4FE19C8B-86BB-4B6C-BAE1-6ACDA18C701A}" type="pres">
      <dgm:prSet presAssocID="{91FD7056-4B51-483B-B9D6-891984DD1351}" presName="parTrans" presStyleLbl="sibTrans2D1" presStyleIdx="6" presStyleCnt="7"/>
      <dgm:spPr/>
      <dgm:t>
        <a:bodyPr/>
        <a:lstStyle/>
        <a:p>
          <a:endParaRPr lang="en-US"/>
        </a:p>
      </dgm:t>
    </dgm:pt>
    <dgm:pt modelId="{5FF174DE-FB55-4158-B87D-96FE55787065}" type="pres">
      <dgm:prSet presAssocID="{91FD7056-4B51-483B-B9D6-891984DD1351}" presName="connectorText" presStyleLbl="sibTrans2D1" presStyleIdx="6" presStyleCnt="7"/>
      <dgm:spPr/>
      <dgm:t>
        <a:bodyPr/>
        <a:lstStyle/>
        <a:p>
          <a:endParaRPr lang="en-US"/>
        </a:p>
      </dgm:t>
    </dgm:pt>
    <dgm:pt modelId="{AE0BE32C-866E-4F6B-A8D9-17CAA2A0687B}" type="pres">
      <dgm:prSet presAssocID="{1F14B30E-C2F1-45B4-9174-F0F0E2BB1020}" presName="node" presStyleLbl="node1" presStyleIdx="6" presStyleCnt="7">
        <dgm:presLayoutVars>
          <dgm:bulletEnabled val="1"/>
        </dgm:presLayoutVars>
      </dgm:prSet>
      <dgm:spPr/>
      <dgm:t>
        <a:bodyPr/>
        <a:lstStyle/>
        <a:p>
          <a:endParaRPr lang="en-US"/>
        </a:p>
      </dgm:t>
    </dgm:pt>
  </dgm:ptLst>
  <dgm:cxnLst>
    <dgm:cxn modelId="{03CD96D9-2258-4924-898B-A6DE65445913}" srcId="{C0E8DBCF-2411-42A1-8DF0-71A023CC2448}" destId="{46DA5DC9-1CFD-481F-9A26-9B3EC006173D}" srcOrd="2" destOrd="0" parTransId="{8CB0B5A8-EA9C-4E6E-94A9-927F5D9DB0F4}" sibTransId="{7AAF22CC-99EB-4CE5-8855-29EC666590D1}"/>
    <dgm:cxn modelId="{C35266F8-54E0-4769-AEB9-6EE3BCDA00DE}" type="presOf" srcId="{8CB0B5A8-EA9C-4E6E-94A9-927F5D9DB0F4}" destId="{9BD5E3D0-48BA-4E18-A871-71F34E8F7D69}" srcOrd="1" destOrd="0" presId="urn:microsoft.com/office/officeart/2005/8/layout/radial5"/>
    <dgm:cxn modelId="{B1EB235D-18A9-4D58-BC7E-E39A72E2A283}" type="presOf" srcId="{91FD7056-4B51-483B-B9D6-891984DD1351}" destId="{5FF174DE-FB55-4158-B87D-96FE55787065}" srcOrd="1" destOrd="0" presId="urn:microsoft.com/office/officeart/2005/8/layout/radial5"/>
    <dgm:cxn modelId="{71012C08-9B0E-4ECA-8FEB-3F5120A85583}" srcId="{C0E8DBCF-2411-42A1-8DF0-71A023CC2448}" destId="{DC3C5F9F-5C57-4F71-A91C-5744B51D42E1}" srcOrd="4" destOrd="0" parTransId="{08BA98B0-8167-49A6-B986-3C0CFA1020E0}" sibTransId="{2601994D-38E0-43D6-95F4-50C012575846}"/>
    <dgm:cxn modelId="{0DC478BF-88ED-40CA-8D2A-760B0427B3D7}" type="presOf" srcId="{08BA98B0-8167-49A6-B986-3C0CFA1020E0}" destId="{43401580-9186-4866-A9CB-11B9687BFD1D}" srcOrd="1" destOrd="0" presId="urn:microsoft.com/office/officeart/2005/8/layout/radial5"/>
    <dgm:cxn modelId="{845562B3-DB13-4C3C-8545-C43B99A04314}" type="presOf" srcId="{8CB0B5A8-EA9C-4E6E-94A9-927F5D9DB0F4}" destId="{BBD7125E-EB2E-420D-B19C-596C5F5A2AB5}" srcOrd="0" destOrd="0" presId="urn:microsoft.com/office/officeart/2005/8/layout/radial5"/>
    <dgm:cxn modelId="{77CD84B1-5FEF-4918-8466-DCF64901D5FD}" type="presOf" srcId="{8E69A281-456B-4EE3-A69E-982E4D415F5B}" destId="{BD2F48FC-6490-4B6A-9CE3-94F67E4B4BDD}" srcOrd="0" destOrd="0" presId="urn:microsoft.com/office/officeart/2005/8/layout/radial5"/>
    <dgm:cxn modelId="{74285C0D-7870-42F8-A4AA-88ACE21B349E}" type="presOf" srcId="{06BCC3B5-38C9-40A0-B1DF-473C12A8A57A}" destId="{7EE24BBC-5724-419C-9883-AD4EEAEA80D4}" srcOrd="0" destOrd="0" presId="urn:microsoft.com/office/officeart/2005/8/layout/radial5"/>
    <dgm:cxn modelId="{2E57377F-6A0F-4B5F-A86B-C01EF4BB5DB4}" srcId="{C0E8DBCF-2411-42A1-8DF0-71A023CC2448}" destId="{1F14B30E-C2F1-45B4-9174-F0F0E2BB1020}" srcOrd="6" destOrd="0" parTransId="{91FD7056-4B51-483B-B9D6-891984DD1351}" sibTransId="{58141471-72DA-44DC-B6CB-B7EC0FF8BA61}"/>
    <dgm:cxn modelId="{F8861FED-9997-4635-AE61-D8A412F892FF}" type="presOf" srcId="{C0E8DBCF-2411-42A1-8DF0-71A023CC2448}" destId="{897C2B36-DB1A-449D-AC3D-9EE339D59DC1}" srcOrd="0" destOrd="0" presId="urn:microsoft.com/office/officeart/2005/8/layout/radial5"/>
    <dgm:cxn modelId="{1B03D8F0-10D6-45DE-B7F9-85769D8730FB}" type="presOf" srcId="{DC3C5F9F-5C57-4F71-A91C-5744B51D42E1}" destId="{F81BCD9C-B8E8-4288-9D5C-5A03A619699F}" srcOrd="0" destOrd="0" presId="urn:microsoft.com/office/officeart/2005/8/layout/radial5"/>
    <dgm:cxn modelId="{C499D158-6B99-4C5C-A680-BCD40D9C1672}" type="presOf" srcId="{C17A61CB-47E7-422B-B8F4-9E2233C4129D}" destId="{7C5F4694-7720-443F-8DB2-2B0A52485B26}" srcOrd="1" destOrd="0" presId="urn:microsoft.com/office/officeart/2005/8/layout/radial5"/>
    <dgm:cxn modelId="{72F4E3F7-2902-4977-84DB-DF1978A4BB9C}" srcId="{C0E8DBCF-2411-42A1-8DF0-71A023CC2448}" destId="{2F0677CE-AE9D-4D04-88F3-CA7BCB4CB676}" srcOrd="1" destOrd="0" parTransId="{1CB46F96-B78D-4E5C-8853-207480AF5B47}" sibTransId="{05AF319B-F55D-4730-BC42-3F9542591A43}"/>
    <dgm:cxn modelId="{3C62B6DC-E403-4AE2-951E-1D2214B2B177}" type="presOf" srcId="{91FD7056-4B51-483B-B9D6-891984DD1351}" destId="{4FE19C8B-86BB-4B6C-BAE1-6ACDA18C701A}" srcOrd="0" destOrd="0" presId="urn:microsoft.com/office/officeart/2005/8/layout/radial5"/>
    <dgm:cxn modelId="{01BB161F-76A4-4785-85D3-82F1339C646F}" type="presOf" srcId="{46DA5DC9-1CFD-481F-9A26-9B3EC006173D}" destId="{C00AE1D2-4F3E-4243-95CB-50F19FABEC60}" srcOrd="0" destOrd="0" presId="urn:microsoft.com/office/officeart/2005/8/layout/radial5"/>
    <dgm:cxn modelId="{298990D5-FDE1-4088-93A7-2B72C5C0EAF4}" srcId="{3C4E63CC-A895-4D3F-A94D-A3B7BB04574D}" destId="{C0E8DBCF-2411-42A1-8DF0-71A023CC2448}" srcOrd="0" destOrd="0" parTransId="{C3472B80-3F37-465D-B0CA-DE491D80E602}" sibTransId="{21DA5084-D20A-4430-9A4A-3D6C4F58D797}"/>
    <dgm:cxn modelId="{BCC8924B-2255-402A-AAE7-5B01B2C3D278}" type="presOf" srcId="{C17A61CB-47E7-422B-B8F4-9E2233C4129D}" destId="{6E9C9D0E-D868-4D24-9964-BA39FD46586D}" srcOrd="0" destOrd="0" presId="urn:microsoft.com/office/officeart/2005/8/layout/radial5"/>
    <dgm:cxn modelId="{D9CF7E54-6713-46E4-AA1B-78E5F9093A4D}" srcId="{C0E8DBCF-2411-42A1-8DF0-71A023CC2448}" destId="{276ED7ED-E59D-4732-A0DE-C39AE537A0A3}" srcOrd="3" destOrd="0" parTransId="{B5201FB0-2C62-4A0F-AB51-635E36FBB496}" sibTransId="{E13A3B75-CCC2-4FC2-B91F-72A4D873C095}"/>
    <dgm:cxn modelId="{2C0C2A2D-BBF9-4C60-B8FA-F9CD6487422D}" type="presOf" srcId="{B5201FB0-2C62-4A0F-AB51-635E36FBB496}" destId="{327BE883-C908-4E4E-8D72-886ECD4333F3}" srcOrd="0" destOrd="0" presId="urn:microsoft.com/office/officeart/2005/8/layout/radial5"/>
    <dgm:cxn modelId="{5316AA3D-AB99-4118-A4A2-EE556520A674}" srcId="{C0E8DBCF-2411-42A1-8DF0-71A023CC2448}" destId="{8E69A281-456B-4EE3-A69E-982E4D415F5B}" srcOrd="0" destOrd="0" parTransId="{06BCC3B5-38C9-40A0-B1DF-473C12A8A57A}" sibTransId="{98B528EB-EAC2-4D15-ADE3-EA2E6C9F22E7}"/>
    <dgm:cxn modelId="{177DF00D-5CBB-41B9-9873-38F5BBE6506E}" srcId="{C0E8DBCF-2411-42A1-8DF0-71A023CC2448}" destId="{24D1DB99-9EF6-4B5E-8175-A42D97C8E5F5}" srcOrd="5" destOrd="0" parTransId="{C17A61CB-47E7-422B-B8F4-9E2233C4129D}" sibTransId="{4A10D807-18F0-4AAA-BE99-8FDF25B817D6}"/>
    <dgm:cxn modelId="{D78F6BE1-4542-4E05-8F72-324B076CF5DD}" type="presOf" srcId="{08BA98B0-8167-49A6-B986-3C0CFA1020E0}" destId="{369D847A-CA25-4B05-B0FB-1C263824262D}" srcOrd="0" destOrd="0" presId="urn:microsoft.com/office/officeart/2005/8/layout/radial5"/>
    <dgm:cxn modelId="{00405B82-BDEF-45FC-8B6E-1FDCCEFBA947}" type="presOf" srcId="{3C4E63CC-A895-4D3F-A94D-A3B7BB04574D}" destId="{5D9CD33F-6C1C-4053-BB51-0320A719929F}" srcOrd="0" destOrd="0" presId="urn:microsoft.com/office/officeart/2005/8/layout/radial5"/>
    <dgm:cxn modelId="{9ABE6D3B-E561-444B-9D50-6980378E6FFA}" type="presOf" srcId="{1CB46F96-B78D-4E5C-8853-207480AF5B47}" destId="{96A88F60-D4F0-43A5-AB7D-D48BBBC41D0A}" srcOrd="0" destOrd="0" presId="urn:microsoft.com/office/officeart/2005/8/layout/radial5"/>
    <dgm:cxn modelId="{50DE20B7-09F4-4535-AFC5-E494FE61F84D}" type="presOf" srcId="{2F0677CE-AE9D-4D04-88F3-CA7BCB4CB676}" destId="{AB549768-5DAF-40BC-8BBC-63ACB8FAE782}" srcOrd="0" destOrd="0" presId="urn:microsoft.com/office/officeart/2005/8/layout/radial5"/>
    <dgm:cxn modelId="{552E89ED-5C6A-4DAA-A9A4-3E606230B6B2}" type="presOf" srcId="{1CB46F96-B78D-4E5C-8853-207480AF5B47}" destId="{718B0D1D-CF38-4A13-A398-7C5498CDEEDC}" srcOrd="1" destOrd="0" presId="urn:microsoft.com/office/officeart/2005/8/layout/radial5"/>
    <dgm:cxn modelId="{9C3F7B0B-074D-445C-96E6-9A09AF270CFF}" type="presOf" srcId="{06BCC3B5-38C9-40A0-B1DF-473C12A8A57A}" destId="{28387D5A-D040-4579-ABC3-B91B7FDC31F9}" srcOrd="1" destOrd="0" presId="urn:microsoft.com/office/officeart/2005/8/layout/radial5"/>
    <dgm:cxn modelId="{3BC4BBDC-4F91-4330-AF1C-B64FBC29D447}" type="presOf" srcId="{276ED7ED-E59D-4732-A0DE-C39AE537A0A3}" destId="{D909796F-D53B-4E81-9180-A485B26FB0C9}" srcOrd="0" destOrd="0" presId="urn:microsoft.com/office/officeart/2005/8/layout/radial5"/>
    <dgm:cxn modelId="{2D73A297-1247-4567-A359-9959044DD918}" type="presOf" srcId="{24D1DB99-9EF6-4B5E-8175-A42D97C8E5F5}" destId="{843B0D2B-FB3C-451F-84FD-4073769B8370}" srcOrd="0" destOrd="0" presId="urn:microsoft.com/office/officeart/2005/8/layout/radial5"/>
    <dgm:cxn modelId="{AC15C176-991D-41E4-8395-85D83448DA25}" type="presOf" srcId="{1F14B30E-C2F1-45B4-9174-F0F0E2BB1020}" destId="{AE0BE32C-866E-4F6B-A8D9-17CAA2A0687B}" srcOrd="0" destOrd="0" presId="urn:microsoft.com/office/officeart/2005/8/layout/radial5"/>
    <dgm:cxn modelId="{F0AD3CA1-52EC-4BD9-893C-E8ED5FCE1671}" type="presOf" srcId="{B5201FB0-2C62-4A0F-AB51-635E36FBB496}" destId="{67CE78F1-E9FA-4644-A73B-D2DE8CA9F0A3}" srcOrd="1" destOrd="0" presId="urn:microsoft.com/office/officeart/2005/8/layout/radial5"/>
    <dgm:cxn modelId="{8B79F839-7442-45E2-B901-97E639148CCA}" type="presParOf" srcId="{5D9CD33F-6C1C-4053-BB51-0320A719929F}" destId="{897C2B36-DB1A-449D-AC3D-9EE339D59DC1}" srcOrd="0" destOrd="0" presId="urn:microsoft.com/office/officeart/2005/8/layout/radial5"/>
    <dgm:cxn modelId="{1ED49432-35F6-4756-9075-CCBF41F8D23D}" type="presParOf" srcId="{5D9CD33F-6C1C-4053-BB51-0320A719929F}" destId="{7EE24BBC-5724-419C-9883-AD4EEAEA80D4}" srcOrd="1" destOrd="0" presId="urn:microsoft.com/office/officeart/2005/8/layout/radial5"/>
    <dgm:cxn modelId="{75426CC1-9D96-4DF7-B3BD-D683421D4EC5}" type="presParOf" srcId="{7EE24BBC-5724-419C-9883-AD4EEAEA80D4}" destId="{28387D5A-D040-4579-ABC3-B91B7FDC31F9}" srcOrd="0" destOrd="0" presId="urn:microsoft.com/office/officeart/2005/8/layout/radial5"/>
    <dgm:cxn modelId="{43756365-84E8-4C09-B65D-CC74A5BB6044}" type="presParOf" srcId="{5D9CD33F-6C1C-4053-BB51-0320A719929F}" destId="{BD2F48FC-6490-4B6A-9CE3-94F67E4B4BDD}" srcOrd="2" destOrd="0" presId="urn:microsoft.com/office/officeart/2005/8/layout/radial5"/>
    <dgm:cxn modelId="{40947843-7213-4250-85BC-B3296765F579}" type="presParOf" srcId="{5D9CD33F-6C1C-4053-BB51-0320A719929F}" destId="{96A88F60-D4F0-43A5-AB7D-D48BBBC41D0A}" srcOrd="3" destOrd="0" presId="urn:microsoft.com/office/officeart/2005/8/layout/radial5"/>
    <dgm:cxn modelId="{E87C7C02-8BCB-4469-B16A-825E17BA547A}" type="presParOf" srcId="{96A88F60-D4F0-43A5-AB7D-D48BBBC41D0A}" destId="{718B0D1D-CF38-4A13-A398-7C5498CDEEDC}" srcOrd="0" destOrd="0" presId="urn:microsoft.com/office/officeart/2005/8/layout/radial5"/>
    <dgm:cxn modelId="{04696932-8346-4B21-90F5-94138EDBF178}" type="presParOf" srcId="{5D9CD33F-6C1C-4053-BB51-0320A719929F}" destId="{AB549768-5DAF-40BC-8BBC-63ACB8FAE782}" srcOrd="4" destOrd="0" presId="urn:microsoft.com/office/officeart/2005/8/layout/radial5"/>
    <dgm:cxn modelId="{5002B201-2C8B-499A-A15C-0CF202525015}" type="presParOf" srcId="{5D9CD33F-6C1C-4053-BB51-0320A719929F}" destId="{BBD7125E-EB2E-420D-B19C-596C5F5A2AB5}" srcOrd="5" destOrd="0" presId="urn:microsoft.com/office/officeart/2005/8/layout/radial5"/>
    <dgm:cxn modelId="{69BBC635-F01D-4A2D-9582-40F1D12CB05D}" type="presParOf" srcId="{BBD7125E-EB2E-420D-B19C-596C5F5A2AB5}" destId="{9BD5E3D0-48BA-4E18-A871-71F34E8F7D69}" srcOrd="0" destOrd="0" presId="urn:microsoft.com/office/officeart/2005/8/layout/radial5"/>
    <dgm:cxn modelId="{0245183C-5D86-45C0-95DE-3AC41F427CD7}" type="presParOf" srcId="{5D9CD33F-6C1C-4053-BB51-0320A719929F}" destId="{C00AE1D2-4F3E-4243-95CB-50F19FABEC60}" srcOrd="6" destOrd="0" presId="urn:microsoft.com/office/officeart/2005/8/layout/radial5"/>
    <dgm:cxn modelId="{E11E070C-EBD1-4434-8146-E84938C9A066}" type="presParOf" srcId="{5D9CD33F-6C1C-4053-BB51-0320A719929F}" destId="{327BE883-C908-4E4E-8D72-886ECD4333F3}" srcOrd="7" destOrd="0" presId="urn:microsoft.com/office/officeart/2005/8/layout/radial5"/>
    <dgm:cxn modelId="{325C10B6-4E80-4A7E-8243-BA052D9F9C81}" type="presParOf" srcId="{327BE883-C908-4E4E-8D72-886ECD4333F3}" destId="{67CE78F1-E9FA-4644-A73B-D2DE8CA9F0A3}" srcOrd="0" destOrd="0" presId="urn:microsoft.com/office/officeart/2005/8/layout/radial5"/>
    <dgm:cxn modelId="{77D7C255-B639-4FA0-84DF-8765AA1A6F7C}" type="presParOf" srcId="{5D9CD33F-6C1C-4053-BB51-0320A719929F}" destId="{D909796F-D53B-4E81-9180-A485B26FB0C9}" srcOrd="8" destOrd="0" presId="urn:microsoft.com/office/officeart/2005/8/layout/radial5"/>
    <dgm:cxn modelId="{6A694B62-0FCE-429B-9B6F-CCF61A514BDD}" type="presParOf" srcId="{5D9CD33F-6C1C-4053-BB51-0320A719929F}" destId="{369D847A-CA25-4B05-B0FB-1C263824262D}" srcOrd="9" destOrd="0" presId="urn:microsoft.com/office/officeart/2005/8/layout/radial5"/>
    <dgm:cxn modelId="{9A54B998-330E-4DCA-A0D1-38331AECC096}" type="presParOf" srcId="{369D847A-CA25-4B05-B0FB-1C263824262D}" destId="{43401580-9186-4866-A9CB-11B9687BFD1D}" srcOrd="0" destOrd="0" presId="urn:microsoft.com/office/officeart/2005/8/layout/radial5"/>
    <dgm:cxn modelId="{4ECB60FF-7980-4393-8DDB-D1010A31567E}" type="presParOf" srcId="{5D9CD33F-6C1C-4053-BB51-0320A719929F}" destId="{F81BCD9C-B8E8-4288-9D5C-5A03A619699F}" srcOrd="10" destOrd="0" presId="urn:microsoft.com/office/officeart/2005/8/layout/radial5"/>
    <dgm:cxn modelId="{7C3DE739-ECB0-47AC-9C2C-C28C14799E90}" type="presParOf" srcId="{5D9CD33F-6C1C-4053-BB51-0320A719929F}" destId="{6E9C9D0E-D868-4D24-9964-BA39FD46586D}" srcOrd="11" destOrd="0" presId="urn:microsoft.com/office/officeart/2005/8/layout/radial5"/>
    <dgm:cxn modelId="{8E6A95A7-6F49-4E41-B154-2C5451C5F8FC}" type="presParOf" srcId="{6E9C9D0E-D868-4D24-9964-BA39FD46586D}" destId="{7C5F4694-7720-443F-8DB2-2B0A52485B26}" srcOrd="0" destOrd="0" presId="urn:microsoft.com/office/officeart/2005/8/layout/radial5"/>
    <dgm:cxn modelId="{F57F2DAE-3519-4D10-A2F0-49FA544F4E70}" type="presParOf" srcId="{5D9CD33F-6C1C-4053-BB51-0320A719929F}" destId="{843B0D2B-FB3C-451F-84FD-4073769B8370}" srcOrd="12" destOrd="0" presId="urn:microsoft.com/office/officeart/2005/8/layout/radial5"/>
    <dgm:cxn modelId="{D26E27AC-1B92-45D0-A5A3-1BC48FE6A94F}" type="presParOf" srcId="{5D9CD33F-6C1C-4053-BB51-0320A719929F}" destId="{4FE19C8B-86BB-4B6C-BAE1-6ACDA18C701A}" srcOrd="13" destOrd="0" presId="urn:microsoft.com/office/officeart/2005/8/layout/radial5"/>
    <dgm:cxn modelId="{BD9119B8-0CFF-441D-AECB-8D6D5E52F8C2}" type="presParOf" srcId="{4FE19C8B-86BB-4B6C-BAE1-6ACDA18C701A}" destId="{5FF174DE-FB55-4158-B87D-96FE55787065}" srcOrd="0" destOrd="0" presId="urn:microsoft.com/office/officeart/2005/8/layout/radial5"/>
    <dgm:cxn modelId="{1F086AF7-309D-47B0-BF74-3F70B9CC2A3A}" type="presParOf" srcId="{5D9CD33F-6C1C-4053-BB51-0320A719929F}" destId="{AE0BE32C-866E-4F6B-A8D9-17CAA2A0687B}" srcOrd="14"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F6DCDC-F901-4627-B35A-E8EA5B07F74B}" type="doc">
      <dgm:prSet loTypeId="urn:microsoft.com/office/officeart/2005/8/layout/cycle8" loCatId="cycle" qsTypeId="urn:microsoft.com/office/officeart/2005/8/quickstyle/simple1" qsCatId="simple" csTypeId="urn:microsoft.com/office/officeart/2005/8/colors/accent1_2" csCatId="accent1" phldr="1"/>
      <dgm:spPr/>
    </dgm:pt>
    <dgm:pt modelId="{68BD8679-9FD6-4F2C-A9ED-B141DDE090F4}">
      <dgm:prSet phldrT="[Text]">
        <dgm:style>
          <a:lnRef idx="3">
            <a:schemeClr val="lt1"/>
          </a:lnRef>
          <a:fillRef idx="1">
            <a:schemeClr val="accent6"/>
          </a:fillRef>
          <a:effectRef idx="1">
            <a:schemeClr val="accent6"/>
          </a:effectRef>
          <a:fontRef idx="minor">
            <a:schemeClr val="lt1"/>
          </a:fontRef>
        </dgm:style>
      </dgm:prSet>
      <dgm:spPr/>
      <dgm:t>
        <a:bodyPr/>
        <a:lstStyle/>
        <a:p>
          <a:r>
            <a:rPr lang="en-US" dirty="0" smtClean="0"/>
            <a:t>Intervention</a:t>
          </a:r>
          <a:endParaRPr lang="en-US" dirty="0"/>
        </a:p>
      </dgm:t>
    </dgm:pt>
    <dgm:pt modelId="{0FD4C1DF-93C3-4E34-A94B-DE3D5F5D9201}" type="parTrans" cxnId="{E552C323-D58D-42BA-BF28-C25447573885}">
      <dgm:prSet/>
      <dgm:spPr/>
      <dgm:t>
        <a:bodyPr/>
        <a:lstStyle/>
        <a:p>
          <a:endParaRPr lang="en-US"/>
        </a:p>
      </dgm:t>
    </dgm:pt>
    <dgm:pt modelId="{EA9CB7EE-24BA-4106-9541-9941B9F450D3}" type="sibTrans" cxnId="{E552C323-D58D-42BA-BF28-C25447573885}">
      <dgm:prSet/>
      <dgm:spPr/>
      <dgm:t>
        <a:bodyPr/>
        <a:lstStyle/>
        <a:p>
          <a:endParaRPr lang="en-US"/>
        </a:p>
      </dgm:t>
    </dgm:pt>
    <dgm:pt modelId="{2D9961C3-6C0C-482F-AACE-C1343ABF625B}">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t>Prevention</a:t>
          </a:r>
          <a:endParaRPr lang="en-US" dirty="0"/>
        </a:p>
      </dgm:t>
    </dgm:pt>
    <dgm:pt modelId="{977FFB88-E139-4300-8BFF-50C01840827F}" type="parTrans" cxnId="{53CD9906-3930-4D05-915A-5C76F4E520F9}">
      <dgm:prSet/>
      <dgm:spPr/>
      <dgm:t>
        <a:bodyPr/>
        <a:lstStyle/>
        <a:p>
          <a:endParaRPr lang="en-US"/>
        </a:p>
      </dgm:t>
    </dgm:pt>
    <dgm:pt modelId="{A478D437-C2B7-41F9-9748-BD0C9F646127}" type="sibTrans" cxnId="{53CD9906-3930-4D05-915A-5C76F4E520F9}">
      <dgm:prSet/>
      <dgm:spPr/>
      <dgm:t>
        <a:bodyPr/>
        <a:lstStyle/>
        <a:p>
          <a:endParaRPr lang="en-US"/>
        </a:p>
      </dgm:t>
    </dgm:pt>
    <dgm:pt modelId="{48111591-799E-44F7-97BA-65CD7B696CC5}">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dirty="0" smtClean="0"/>
            <a:t>Recognition</a:t>
          </a:r>
          <a:endParaRPr lang="en-US" dirty="0"/>
        </a:p>
      </dgm:t>
    </dgm:pt>
    <dgm:pt modelId="{3AEC4470-DBB2-41A4-B417-C6181991D8D1}" type="parTrans" cxnId="{4C3F3067-793B-49D8-9C40-B5359081ADA2}">
      <dgm:prSet/>
      <dgm:spPr/>
      <dgm:t>
        <a:bodyPr/>
        <a:lstStyle/>
        <a:p>
          <a:endParaRPr lang="en-US"/>
        </a:p>
      </dgm:t>
    </dgm:pt>
    <dgm:pt modelId="{4E16212E-4F17-47E7-8884-7498DCFAF1E1}" type="sibTrans" cxnId="{4C3F3067-793B-49D8-9C40-B5359081ADA2}">
      <dgm:prSet/>
      <dgm:spPr/>
      <dgm:t>
        <a:bodyPr/>
        <a:lstStyle/>
        <a:p>
          <a:endParaRPr lang="en-US"/>
        </a:p>
      </dgm:t>
    </dgm:pt>
    <dgm:pt modelId="{8D87D803-28C3-4E3D-B045-D896AC2CDC01}" type="pres">
      <dgm:prSet presAssocID="{04F6DCDC-F901-4627-B35A-E8EA5B07F74B}" presName="compositeShape" presStyleCnt="0">
        <dgm:presLayoutVars>
          <dgm:chMax val="7"/>
          <dgm:dir/>
          <dgm:resizeHandles val="exact"/>
        </dgm:presLayoutVars>
      </dgm:prSet>
      <dgm:spPr/>
    </dgm:pt>
    <dgm:pt modelId="{B0F97523-4C51-4BEC-89D2-C2F6D5C7AF00}" type="pres">
      <dgm:prSet presAssocID="{04F6DCDC-F901-4627-B35A-E8EA5B07F74B}" presName="wedge1" presStyleLbl="node1" presStyleIdx="0" presStyleCnt="3" custAng="0"/>
      <dgm:spPr/>
      <dgm:t>
        <a:bodyPr/>
        <a:lstStyle/>
        <a:p>
          <a:endParaRPr lang="en-US"/>
        </a:p>
      </dgm:t>
    </dgm:pt>
    <dgm:pt modelId="{9145B360-7CA1-421F-A885-0D42C6EF4848}" type="pres">
      <dgm:prSet presAssocID="{04F6DCDC-F901-4627-B35A-E8EA5B07F74B}" presName="dummy1a" presStyleCnt="0"/>
      <dgm:spPr/>
    </dgm:pt>
    <dgm:pt modelId="{9F1FE74A-A4A6-4089-BE8D-4009B093A35E}" type="pres">
      <dgm:prSet presAssocID="{04F6DCDC-F901-4627-B35A-E8EA5B07F74B}" presName="dummy1b" presStyleCnt="0"/>
      <dgm:spPr/>
    </dgm:pt>
    <dgm:pt modelId="{1912D798-C5FA-4906-B6B0-EEA2D1ADAEB3}" type="pres">
      <dgm:prSet presAssocID="{04F6DCDC-F901-4627-B35A-E8EA5B07F74B}" presName="wedge1Tx" presStyleLbl="node1" presStyleIdx="0" presStyleCnt="3">
        <dgm:presLayoutVars>
          <dgm:chMax val="0"/>
          <dgm:chPref val="0"/>
          <dgm:bulletEnabled val="1"/>
        </dgm:presLayoutVars>
      </dgm:prSet>
      <dgm:spPr/>
      <dgm:t>
        <a:bodyPr/>
        <a:lstStyle/>
        <a:p>
          <a:endParaRPr lang="en-US"/>
        </a:p>
      </dgm:t>
    </dgm:pt>
    <dgm:pt modelId="{388607C7-E56F-4ED4-B3B8-0D437AC50665}" type="pres">
      <dgm:prSet presAssocID="{04F6DCDC-F901-4627-B35A-E8EA5B07F74B}" presName="wedge2" presStyleLbl="node1" presStyleIdx="1" presStyleCnt="3"/>
      <dgm:spPr/>
      <dgm:t>
        <a:bodyPr/>
        <a:lstStyle/>
        <a:p>
          <a:endParaRPr lang="en-US"/>
        </a:p>
      </dgm:t>
    </dgm:pt>
    <dgm:pt modelId="{B26917FD-38E6-4A7A-8FF6-C8F170D69813}" type="pres">
      <dgm:prSet presAssocID="{04F6DCDC-F901-4627-B35A-E8EA5B07F74B}" presName="dummy2a" presStyleCnt="0"/>
      <dgm:spPr/>
    </dgm:pt>
    <dgm:pt modelId="{524C01BC-EF68-42B8-BFF2-9944F2D86F23}" type="pres">
      <dgm:prSet presAssocID="{04F6DCDC-F901-4627-B35A-E8EA5B07F74B}" presName="dummy2b" presStyleCnt="0"/>
      <dgm:spPr/>
    </dgm:pt>
    <dgm:pt modelId="{B0DF1641-EB4B-40AA-B920-41493B7CA2C2}" type="pres">
      <dgm:prSet presAssocID="{04F6DCDC-F901-4627-B35A-E8EA5B07F74B}" presName="wedge2Tx" presStyleLbl="node1" presStyleIdx="1" presStyleCnt="3">
        <dgm:presLayoutVars>
          <dgm:chMax val="0"/>
          <dgm:chPref val="0"/>
          <dgm:bulletEnabled val="1"/>
        </dgm:presLayoutVars>
      </dgm:prSet>
      <dgm:spPr/>
      <dgm:t>
        <a:bodyPr/>
        <a:lstStyle/>
        <a:p>
          <a:endParaRPr lang="en-US"/>
        </a:p>
      </dgm:t>
    </dgm:pt>
    <dgm:pt modelId="{AF06C354-F5D2-421C-B03F-7D0DAB0978FD}" type="pres">
      <dgm:prSet presAssocID="{04F6DCDC-F901-4627-B35A-E8EA5B07F74B}" presName="wedge3" presStyleLbl="node1" presStyleIdx="2" presStyleCnt="3"/>
      <dgm:spPr/>
      <dgm:t>
        <a:bodyPr/>
        <a:lstStyle/>
        <a:p>
          <a:endParaRPr lang="en-US"/>
        </a:p>
      </dgm:t>
    </dgm:pt>
    <dgm:pt modelId="{6B9FBBC9-A30F-4A56-B2D1-BBBDFCEE0894}" type="pres">
      <dgm:prSet presAssocID="{04F6DCDC-F901-4627-B35A-E8EA5B07F74B}" presName="dummy3a" presStyleCnt="0"/>
      <dgm:spPr/>
    </dgm:pt>
    <dgm:pt modelId="{521BE065-73E9-4914-923C-B21441692E56}" type="pres">
      <dgm:prSet presAssocID="{04F6DCDC-F901-4627-B35A-E8EA5B07F74B}" presName="dummy3b" presStyleCnt="0"/>
      <dgm:spPr/>
    </dgm:pt>
    <dgm:pt modelId="{99BB6EE6-5252-4120-8F78-57CF18450099}" type="pres">
      <dgm:prSet presAssocID="{04F6DCDC-F901-4627-B35A-E8EA5B07F74B}" presName="wedge3Tx" presStyleLbl="node1" presStyleIdx="2" presStyleCnt="3">
        <dgm:presLayoutVars>
          <dgm:chMax val="0"/>
          <dgm:chPref val="0"/>
          <dgm:bulletEnabled val="1"/>
        </dgm:presLayoutVars>
      </dgm:prSet>
      <dgm:spPr/>
      <dgm:t>
        <a:bodyPr/>
        <a:lstStyle/>
        <a:p>
          <a:endParaRPr lang="en-US"/>
        </a:p>
      </dgm:t>
    </dgm:pt>
    <dgm:pt modelId="{4C7ED9FA-D03B-4300-97E4-2A6275663A9F}" type="pres">
      <dgm:prSet presAssocID="{EA9CB7EE-24BA-4106-9541-9941B9F450D3}" presName="arrowWedge1" presStyleLbl="fgSibTrans2D1" presStyleIdx="0" presStyleCnt="3"/>
      <dgm:spPr/>
    </dgm:pt>
    <dgm:pt modelId="{F6568B76-B70F-4021-A9BA-65FD7F785C3C}" type="pres">
      <dgm:prSet presAssocID="{A478D437-C2B7-41F9-9748-BD0C9F646127}" presName="arrowWedge2" presStyleLbl="fgSibTrans2D1" presStyleIdx="1" presStyleCnt="3"/>
      <dgm:spPr/>
    </dgm:pt>
    <dgm:pt modelId="{A55B0423-07EB-446D-AC47-BBA4508512EE}" type="pres">
      <dgm:prSet presAssocID="{4E16212E-4F17-47E7-8884-7498DCFAF1E1}" presName="arrowWedge3" presStyleLbl="fgSibTrans2D1" presStyleIdx="2" presStyleCnt="3"/>
      <dgm:spPr/>
    </dgm:pt>
  </dgm:ptLst>
  <dgm:cxnLst>
    <dgm:cxn modelId="{93F6C4C6-D5FE-472F-B84B-88BD1141DBBF}" type="presOf" srcId="{48111591-799E-44F7-97BA-65CD7B696CC5}" destId="{AF06C354-F5D2-421C-B03F-7D0DAB0978FD}" srcOrd="0" destOrd="0" presId="urn:microsoft.com/office/officeart/2005/8/layout/cycle8"/>
    <dgm:cxn modelId="{EF5FD1C1-986B-4D97-82D7-FC0C88974A68}" type="presOf" srcId="{04F6DCDC-F901-4627-B35A-E8EA5B07F74B}" destId="{8D87D803-28C3-4E3D-B045-D896AC2CDC01}" srcOrd="0" destOrd="0" presId="urn:microsoft.com/office/officeart/2005/8/layout/cycle8"/>
    <dgm:cxn modelId="{3B746381-8789-4CB9-B12B-797550716C9D}" type="presOf" srcId="{2D9961C3-6C0C-482F-AACE-C1343ABF625B}" destId="{388607C7-E56F-4ED4-B3B8-0D437AC50665}" srcOrd="0" destOrd="0" presId="urn:microsoft.com/office/officeart/2005/8/layout/cycle8"/>
    <dgm:cxn modelId="{265D9A24-983E-4D73-BED2-8758FD374916}" type="presOf" srcId="{48111591-799E-44F7-97BA-65CD7B696CC5}" destId="{99BB6EE6-5252-4120-8F78-57CF18450099}" srcOrd="1" destOrd="0" presId="urn:microsoft.com/office/officeart/2005/8/layout/cycle8"/>
    <dgm:cxn modelId="{DE7A09F2-9DFE-4817-8787-E7676267DF9D}" type="presOf" srcId="{2D9961C3-6C0C-482F-AACE-C1343ABF625B}" destId="{B0DF1641-EB4B-40AA-B920-41493B7CA2C2}" srcOrd="1" destOrd="0" presId="urn:microsoft.com/office/officeart/2005/8/layout/cycle8"/>
    <dgm:cxn modelId="{53CD9906-3930-4D05-915A-5C76F4E520F9}" srcId="{04F6DCDC-F901-4627-B35A-E8EA5B07F74B}" destId="{2D9961C3-6C0C-482F-AACE-C1343ABF625B}" srcOrd="1" destOrd="0" parTransId="{977FFB88-E139-4300-8BFF-50C01840827F}" sibTransId="{A478D437-C2B7-41F9-9748-BD0C9F646127}"/>
    <dgm:cxn modelId="{7787BA53-97AA-4335-A59A-3E66A944A170}" type="presOf" srcId="{68BD8679-9FD6-4F2C-A9ED-B141DDE090F4}" destId="{1912D798-C5FA-4906-B6B0-EEA2D1ADAEB3}" srcOrd="1" destOrd="0" presId="urn:microsoft.com/office/officeart/2005/8/layout/cycle8"/>
    <dgm:cxn modelId="{E552C323-D58D-42BA-BF28-C25447573885}" srcId="{04F6DCDC-F901-4627-B35A-E8EA5B07F74B}" destId="{68BD8679-9FD6-4F2C-A9ED-B141DDE090F4}" srcOrd="0" destOrd="0" parTransId="{0FD4C1DF-93C3-4E34-A94B-DE3D5F5D9201}" sibTransId="{EA9CB7EE-24BA-4106-9541-9941B9F450D3}"/>
    <dgm:cxn modelId="{4C3F3067-793B-49D8-9C40-B5359081ADA2}" srcId="{04F6DCDC-F901-4627-B35A-E8EA5B07F74B}" destId="{48111591-799E-44F7-97BA-65CD7B696CC5}" srcOrd="2" destOrd="0" parTransId="{3AEC4470-DBB2-41A4-B417-C6181991D8D1}" sibTransId="{4E16212E-4F17-47E7-8884-7498DCFAF1E1}"/>
    <dgm:cxn modelId="{50A10E40-70EA-459A-9534-AA292E7F6AE4}" type="presOf" srcId="{68BD8679-9FD6-4F2C-A9ED-B141DDE090F4}" destId="{B0F97523-4C51-4BEC-89D2-C2F6D5C7AF00}" srcOrd="0" destOrd="0" presId="urn:microsoft.com/office/officeart/2005/8/layout/cycle8"/>
    <dgm:cxn modelId="{1C1D0B6A-3DFB-4960-A072-8D7FFB279F93}" type="presParOf" srcId="{8D87D803-28C3-4E3D-B045-D896AC2CDC01}" destId="{B0F97523-4C51-4BEC-89D2-C2F6D5C7AF00}" srcOrd="0" destOrd="0" presId="urn:microsoft.com/office/officeart/2005/8/layout/cycle8"/>
    <dgm:cxn modelId="{1E465A87-A1AC-4DFE-A4F2-18743FF805A8}" type="presParOf" srcId="{8D87D803-28C3-4E3D-B045-D896AC2CDC01}" destId="{9145B360-7CA1-421F-A885-0D42C6EF4848}" srcOrd="1" destOrd="0" presId="urn:microsoft.com/office/officeart/2005/8/layout/cycle8"/>
    <dgm:cxn modelId="{635A4992-EDBA-44DA-B598-0A4033045E5D}" type="presParOf" srcId="{8D87D803-28C3-4E3D-B045-D896AC2CDC01}" destId="{9F1FE74A-A4A6-4089-BE8D-4009B093A35E}" srcOrd="2" destOrd="0" presId="urn:microsoft.com/office/officeart/2005/8/layout/cycle8"/>
    <dgm:cxn modelId="{ABAA396A-BED8-4A73-B3B7-5657BEB3BF4D}" type="presParOf" srcId="{8D87D803-28C3-4E3D-B045-D896AC2CDC01}" destId="{1912D798-C5FA-4906-B6B0-EEA2D1ADAEB3}" srcOrd="3" destOrd="0" presId="urn:microsoft.com/office/officeart/2005/8/layout/cycle8"/>
    <dgm:cxn modelId="{C1577D5D-06ED-4D41-B7EA-7A999B5FF560}" type="presParOf" srcId="{8D87D803-28C3-4E3D-B045-D896AC2CDC01}" destId="{388607C7-E56F-4ED4-B3B8-0D437AC50665}" srcOrd="4" destOrd="0" presId="urn:microsoft.com/office/officeart/2005/8/layout/cycle8"/>
    <dgm:cxn modelId="{FE96F032-7247-44DE-AC96-35623A4C89B9}" type="presParOf" srcId="{8D87D803-28C3-4E3D-B045-D896AC2CDC01}" destId="{B26917FD-38E6-4A7A-8FF6-C8F170D69813}" srcOrd="5" destOrd="0" presId="urn:microsoft.com/office/officeart/2005/8/layout/cycle8"/>
    <dgm:cxn modelId="{BF866DF2-7BC9-40E9-B538-3878D93BC3D0}" type="presParOf" srcId="{8D87D803-28C3-4E3D-B045-D896AC2CDC01}" destId="{524C01BC-EF68-42B8-BFF2-9944F2D86F23}" srcOrd="6" destOrd="0" presId="urn:microsoft.com/office/officeart/2005/8/layout/cycle8"/>
    <dgm:cxn modelId="{E43C79B2-80FA-4C21-88FD-214B9F47865D}" type="presParOf" srcId="{8D87D803-28C3-4E3D-B045-D896AC2CDC01}" destId="{B0DF1641-EB4B-40AA-B920-41493B7CA2C2}" srcOrd="7" destOrd="0" presId="urn:microsoft.com/office/officeart/2005/8/layout/cycle8"/>
    <dgm:cxn modelId="{453F34D2-4E45-4DF1-AA8F-C0C8549D2AD2}" type="presParOf" srcId="{8D87D803-28C3-4E3D-B045-D896AC2CDC01}" destId="{AF06C354-F5D2-421C-B03F-7D0DAB0978FD}" srcOrd="8" destOrd="0" presId="urn:microsoft.com/office/officeart/2005/8/layout/cycle8"/>
    <dgm:cxn modelId="{883D8CE2-B230-4ECF-BA53-FBF4F6DED9D9}" type="presParOf" srcId="{8D87D803-28C3-4E3D-B045-D896AC2CDC01}" destId="{6B9FBBC9-A30F-4A56-B2D1-BBBDFCEE0894}" srcOrd="9" destOrd="0" presId="urn:microsoft.com/office/officeart/2005/8/layout/cycle8"/>
    <dgm:cxn modelId="{FF232955-87EF-48ED-A76E-007F0CFD38CA}" type="presParOf" srcId="{8D87D803-28C3-4E3D-B045-D896AC2CDC01}" destId="{521BE065-73E9-4914-923C-B21441692E56}" srcOrd="10" destOrd="0" presId="urn:microsoft.com/office/officeart/2005/8/layout/cycle8"/>
    <dgm:cxn modelId="{AB6DD10B-0D96-45B5-BBD6-5C6C927CDE5B}" type="presParOf" srcId="{8D87D803-28C3-4E3D-B045-D896AC2CDC01}" destId="{99BB6EE6-5252-4120-8F78-57CF18450099}" srcOrd="11" destOrd="0" presId="urn:microsoft.com/office/officeart/2005/8/layout/cycle8"/>
    <dgm:cxn modelId="{2CC6900C-49B6-4ED9-8A18-E2245A4AB485}" type="presParOf" srcId="{8D87D803-28C3-4E3D-B045-D896AC2CDC01}" destId="{4C7ED9FA-D03B-4300-97E4-2A6275663A9F}" srcOrd="12" destOrd="0" presId="urn:microsoft.com/office/officeart/2005/8/layout/cycle8"/>
    <dgm:cxn modelId="{4B9EEE92-FB4A-4D63-B9E8-72DFDE8AF05B}" type="presParOf" srcId="{8D87D803-28C3-4E3D-B045-D896AC2CDC01}" destId="{F6568B76-B70F-4021-A9BA-65FD7F785C3C}" srcOrd="13" destOrd="0" presId="urn:microsoft.com/office/officeart/2005/8/layout/cycle8"/>
    <dgm:cxn modelId="{50C14FE5-5F02-4760-A887-F3724319B23A}" type="presParOf" srcId="{8D87D803-28C3-4E3D-B045-D896AC2CDC01}" destId="{A55B0423-07EB-446D-AC47-BBA4508512EE}"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7C756F-736A-42BF-A252-570EE148CF77}">
      <dsp:nvSpPr>
        <dsp:cNvPr id="0" name=""/>
        <dsp:cNvSpPr/>
      </dsp:nvSpPr>
      <dsp:spPr>
        <a:xfrm>
          <a:off x="1772290" y="731557"/>
          <a:ext cx="4894773" cy="4894773"/>
        </a:xfrm>
        <a:prstGeom prst="blockArc">
          <a:avLst>
            <a:gd name="adj1" fmla="val 9000000"/>
            <a:gd name="adj2" fmla="val 16200000"/>
            <a:gd name="adj3" fmla="val 4633"/>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5A7C8DD-7B46-4398-A6D1-5DDBC0779AB6}">
      <dsp:nvSpPr>
        <dsp:cNvPr id="0" name=""/>
        <dsp:cNvSpPr/>
      </dsp:nvSpPr>
      <dsp:spPr>
        <a:xfrm>
          <a:off x="1835743" y="848905"/>
          <a:ext cx="4894773" cy="4894773"/>
        </a:xfrm>
        <a:prstGeom prst="blockArc">
          <a:avLst>
            <a:gd name="adj1" fmla="val 681743"/>
            <a:gd name="adj2" fmla="val 9191858"/>
            <a:gd name="adj3" fmla="val 4633"/>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FFE1AB-5DA6-4238-ACA0-E114DF1AB0A5}">
      <dsp:nvSpPr>
        <dsp:cNvPr id="0" name=""/>
        <dsp:cNvSpPr/>
      </dsp:nvSpPr>
      <dsp:spPr>
        <a:xfrm>
          <a:off x="1862851" y="729841"/>
          <a:ext cx="4894773" cy="4894773"/>
        </a:xfrm>
        <a:prstGeom prst="blockArc">
          <a:avLst>
            <a:gd name="adj1" fmla="val 16069746"/>
            <a:gd name="adj2" fmla="val 857354"/>
            <a:gd name="adj3" fmla="val 4633"/>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BD7E0D-C39B-418C-AF12-14D072D5A336}">
      <dsp:nvSpPr>
        <dsp:cNvPr id="0" name=""/>
        <dsp:cNvSpPr/>
      </dsp:nvSpPr>
      <dsp:spPr>
        <a:xfrm>
          <a:off x="3094704" y="2053971"/>
          <a:ext cx="2249945" cy="22499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smtClean="0"/>
            <a:t>Bioterrorism:</a:t>
          </a:r>
        </a:p>
        <a:p>
          <a:pPr lvl="0" algn="ctr" defTabSz="933450">
            <a:lnSpc>
              <a:spcPct val="90000"/>
            </a:lnSpc>
            <a:spcBef>
              <a:spcPct val="0"/>
            </a:spcBef>
            <a:spcAft>
              <a:spcPct val="35000"/>
            </a:spcAft>
          </a:pPr>
          <a:r>
            <a:rPr lang="en-US" sz="2100" b="1" kern="1200" dirty="0" smtClean="0"/>
            <a:t>Biologic agents or toxins</a:t>
          </a:r>
          <a:endParaRPr lang="en-US" sz="2100" b="1" kern="1200" dirty="0"/>
        </a:p>
      </dsp:txBody>
      <dsp:txXfrm>
        <a:off x="3424201" y="2383468"/>
        <a:ext cx="1590951" cy="1590951"/>
      </dsp:txXfrm>
    </dsp:sp>
    <dsp:sp modelId="{6FDD97E8-AD76-458A-B7D2-0A0D6631862F}">
      <dsp:nvSpPr>
        <dsp:cNvPr id="0" name=""/>
        <dsp:cNvSpPr/>
      </dsp:nvSpPr>
      <dsp:spPr>
        <a:xfrm>
          <a:off x="3432196" y="774"/>
          <a:ext cx="1574961" cy="157496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Intentional/</a:t>
          </a:r>
        </a:p>
        <a:p>
          <a:pPr lvl="0" algn="ctr" defTabSz="711200">
            <a:lnSpc>
              <a:spcPct val="90000"/>
            </a:lnSpc>
            <a:spcBef>
              <a:spcPct val="0"/>
            </a:spcBef>
            <a:spcAft>
              <a:spcPct val="35000"/>
            </a:spcAft>
          </a:pPr>
          <a:r>
            <a:rPr lang="en-US" sz="1600" b="1" kern="1200" dirty="0" smtClean="0"/>
            <a:t>Hostile</a:t>
          </a:r>
          <a:endParaRPr lang="en-US" sz="1600" b="1" kern="1200" dirty="0"/>
        </a:p>
      </dsp:txBody>
      <dsp:txXfrm>
        <a:off x="3662844" y="231422"/>
        <a:ext cx="1113665" cy="1113665"/>
      </dsp:txXfrm>
    </dsp:sp>
    <dsp:sp modelId="{0D42BB52-50A5-4BE2-9E46-14FBB73459F1}">
      <dsp:nvSpPr>
        <dsp:cNvPr id="0" name=""/>
        <dsp:cNvSpPr/>
      </dsp:nvSpPr>
      <dsp:spPr>
        <a:xfrm>
          <a:off x="5839482" y="2979809"/>
          <a:ext cx="1574961" cy="1574961"/>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Coercive/</a:t>
          </a:r>
        </a:p>
        <a:p>
          <a:pPr lvl="0" algn="ctr" defTabSz="711200">
            <a:lnSpc>
              <a:spcPct val="90000"/>
            </a:lnSpc>
            <a:spcBef>
              <a:spcPct val="0"/>
            </a:spcBef>
            <a:spcAft>
              <a:spcPct val="35000"/>
            </a:spcAft>
          </a:pPr>
          <a:r>
            <a:rPr lang="en-US" sz="1600" b="1" kern="1200" dirty="0" smtClean="0"/>
            <a:t>Intimidatory</a:t>
          </a:r>
          <a:endParaRPr lang="en-US" sz="1600" b="1" kern="1200" dirty="0"/>
        </a:p>
      </dsp:txBody>
      <dsp:txXfrm>
        <a:off x="6070130" y="3210457"/>
        <a:ext cx="1113665" cy="1113665"/>
      </dsp:txXfrm>
    </dsp:sp>
    <dsp:sp modelId="{84ED23A9-18B8-4EB6-86ED-36778B3EF319}">
      <dsp:nvSpPr>
        <dsp:cNvPr id="0" name=""/>
        <dsp:cNvSpPr/>
      </dsp:nvSpPr>
      <dsp:spPr>
        <a:xfrm>
          <a:off x="1361800" y="3586807"/>
          <a:ext cx="1574961" cy="1574961"/>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Harmful</a:t>
          </a:r>
          <a:endParaRPr lang="en-US" sz="1600" b="1" kern="1200" dirty="0"/>
        </a:p>
      </dsp:txBody>
      <dsp:txXfrm>
        <a:off x="1592448" y="3817455"/>
        <a:ext cx="1113665" cy="11136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60B51F-9626-4FFD-A51C-819FED6E156D}">
      <dsp:nvSpPr>
        <dsp:cNvPr id="0" name=""/>
        <dsp:cNvSpPr/>
      </dsp:nvSpPr>
      <dsp:spPr>
        <a:xfrm>
          <a:off x="6113864" y="3440497"/>
          <a:ext cx="4256114" cy="1648706"/>
        </a:xfrm>
        <a:prstGeom prst="roundRect">
          <a:avLst>
            <a:gd name="adj" fmla="val 10000"/>
          </a:avLst>
        </a:prstGeom>
        <a:solidFill>
          <a:schemeClr val="lt1">
            <a:alpha val="90000"/>
            <a:hueOff val="0"/>
            <a:satOff val="0"/>
            <a:lumOff val="0"/>
            <a:alphaOff val="0"/>
          </a:schemeClr>
        </a:solidFill>
        <a:ln w="38100" cap="flat" cmpd="sng" algn="ctr">
          <a:solidFill>
            <a:schemeClr val="accent4">
              <a:lumMod val="60000"/>
              <a:lumOff val="4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Missile, vehicle, artillery shell</a:t>
          </a:r>
          <a:endParaRPr lang="en-US" sz="2800" kern="1200" dirty="0"/>
        </a:p>
      </dsp:txBody>
      <dsp:txXfrm>
        <a:off x="7426916" y="3888891"/>
        <a:ext cx="2906845" cy="1164095"/>
      </dsp:txXfrm>
    </dsp:sp>
    <dsp:sp modelId="{1F50E14B-6D4F-4E3E-BF4D-8B92FD33E453}">
      <dsp:nvSpPr>
        <dsp:cNvPr id="0" name=""/>
        <dsp:cNvSpPr/>
      </dsp:nvSpPr>
      <dsp:spPr>
        <a:xfrm>
          <a:off x="409467" y="3598612"/>
          <a:ext cx="4163569" cy="1698243"/>
        </a:xfrm>
        <a:prstGeom prst="roundRect">
          <a:avLst>
            <a:gd name="adj" fmla="val 10000"/>
          </a:avLst>
        </a:prstGeom>
        <a:solidFill>
          <a:schemeClr val="lt1">
            <a:alpha val="90000"/>
            <a:hueOff val="0"/>
            <a:satOff val="0"/>
            <a:lumOff val="0"/>
            <a:alphaOff val="0"/>
          </a:schemeClr>
        </a:solidFill>
        <a:ln w="38100" cap="flat" cmpd="sng" algn="ctr">
          <a:solidFill>
            <a:schemeClr val="accent1">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Aerosol sprays, explosives, food</a:t>
          </a:r>
          <a:endParaRPr lang="en-US" sz="2800" kern="1200" dirty="0"/>
        </a:p>
      </dsp:txBody>
      <dsp:txXfrm>
        <a:off x="446772" y="4060478"/>
        <a:ext cx="2839888" cy="1199072"/>
      </dsp:txXfrm>
    </dsp:sp>
    <dsp:sp modelId="{3A749104-ED4F-4300-A436-F1FCBD30AF4E}">
      <dsp:nvSpPr>
        <dsp:cNvPr id="0" name=""/>
        <dsp:cNvSpPr/>
      </dsp:nvSpPr>
      <dsp:spPr>
        <a:xfrm>
          <a:off x="6098397" y="182883"/>
          <a:ext cx="4144798" cy="1698243"/>
        </a:xfrm>
        <a:prstGeom prst="roundRect">
          <a:avLst>
            <a:gd name="adj" fmla="val 10000"/>
          </a:avLst>
        </a:prstGeom>
        <a:solidFill>
          <a:schemeClr val="lt1">
            <a:alpha val="90000"/>
            <a:hueOff val="0"/>
            <a:satOff val="0"/>
            <a:lumOff val="0"/>
            <a:alphaOff val="0"/>
          </a:schemeClr>
        </a:solidFill>
        <a:ln w="38100" cap="flat" cmpd="sng" algn="ctr">
          <a:solidFill>
            <a:schemeClr val="bg1">
              <a:lumMod val="6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Carrier to target site</a:t>
          </a:r>
          <a:endParaRPr lang="en-US" sz="2800" kern="1200" dirty="0"/>
        </a:p>
      </dsp:txBody>
      <dsp:txXfrm>
        <a:off x="7379141" y="220188"/>
        <a:ext cx="2826748" cy="1199072"/>
      </dsp:txXfrm>
    </dsp:sp>
    <dsp:sp modelId="{60555168-AE92-4C7D-BA93-7098FEAC98D4}">
      <dsp:nvSpPr>
        <dsp:cNvPr id="0" name=""/>
        <dsp:cNvSpPr/>
      </dsp:nvSpPr>
      <dsp:spPr>
        <a:xfrm>
          <a:off x="379502" y="213367"/>
          <a:ext cx="4153816" cy="1698243"/>
        </a:xfrm>
        <a:prstGeom prst="roundRect">
          <a:avLst>
            <a:gd name="adj" fmla="val 10000"/>
          </a:avLst>
        </a:prstGeom>
        <a:solidFill>
          <a:schemeClr val="lt1">
            <a:alpha val="90000"/>
            <a:hueOff val="0"/>
            <a:satOff val="0"/>
            <a:lumOff val="0"/>
            <a:alphaOff val="0"/>
          </a:schemeClr>
        </a:solidFill>
        <a:ln w="381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285750" lvl="1" indent="-285750" algn="l" defTabSz="1244600">
            <a:lnSpc>
              <a:spcPct val="90000"/>
            </a:lnSpc>
            <a:spcBef>
              <a:spcPct val="0"/>
            </a:spcBef>
            <a:spcAft>
              <a:spcPct val="15000"/>
            </a:spcAft>
            <a:buChar char="••"/>
          </a:pPr>
          <a:r>
            <a:rPr lang="en-US" sz="2800" kern="1200" dirty="0" smtClean="0"/>
            <a:t>BW agent itself</a:t>
          </a:r>
          <a:endParaRPr lang="en-US" sz="2800" kern="1200" dirty="0"/>
        </a:p>
      </dsp:txBody>
      <dsp:txXfrm>
        <a:off x="416807" y="250672"/>
        <a:ext cx="2833061" cy="1199072"/>
      </dsp:txXfrm>
    </dsp:sp>
    <dsp:sp modelId="{20F06D23-F80C-4E4E-B3B3-81BC852EDED4}">
      <dsp:nvSpPr>
        <dsp:cNvPr id="0" name=""/>
        <dsp:cNvSpPr/>
      </dsp:nvSpPr>
      <dsp:spPr>
        <a:xfrm>
          <a:off x="3125074" y="302499"/>
          <a:ext cx="2297936" cy="2297936"/>
        </a:xfrm>
        <a:prstGeom prst="pieWedg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Payload</a:t>
          </a:r>
          <a:endParaRPr lang="en-US" sz="2300" kern="1200" dirty="0"/>
        </a:p>
      </dsp:txBody>
      <dsp:txXfrm>
        <a:off x="3798124" y="975549"/>
        <a:ext cx="1624886" cy="1624886"/>
      </dsp:txXfrm>
    </dsp:sp>
    <dsp:sp modelId="{35D54C80-9623-40D6-949B-172FF5BF9782}">
      <dsp:nvSpPr>
        <dsp:cNvPr id="0" name=""/>
        <dsp:cNvSpPr/>
      </dsp:nvSpPr>
      <dsp:spPr>
        <a:xfrm rot="5400000">
          <a:off x="5529151" y="302499"/>
          <a:ext cx="2297936" cy="2297936"/>
        </a:xfrm>
        <a:prstGeom prst="pieWedg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Munition</a:t>
          </a:r>
          <a:endParaRPr lang="en-US" sz="2300" kern="1200" dirty="0"/>
        </a:p>
      </dsp:txBody>
      <dsp:txXfrm rot="-5400000">
        <a:off x="5529151" y="975549"/>
        <a:ext cx="1624886" cy="1624886"/>
      </dsp:txXfrm>
    </dsp:sp>
    <dsp:sp modelId="{40CEB99C-BF78-4451-BA33-B8E9FAA099FF}">
      <dsp:nvSpPr>
        <dsp:cNvPr id="0" name=""/>
        <dsp:cNvSpPr/>
      </dsp:nvSpPr>
      <dsp:spPr>
        <a:xfrm rot="10800000">
          <a:off x="5529151" y="2706576"/>
          <a:ext cx="2297936" cy="2297936"/>
        </a:xfrm>
        <a:prstGeom prst="pieWedg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Delivery system</a:t>
          </a:r>
          <a:endParaRPr lang="en-US" sz="2300" kern="1200" dirty="0"/>
        </a:p>
      </dsp:txBody>
      <dsp:txXfrm rot="10800000">
        <a:off x="5529151" y="2706576"/>
        <a:ext cx="1624886" cy="1624886"/>
      </dsp:txXfrm>
    </dsp:sp>
    <dsp:sp modelId="{0DE7388E-4666-433F-89F6-2B0A24BE8721}">
      <dsp:nvSpPr>
        <dsp:cNvPr id="0" name=""/>
        <dsp:cNvSpPr/>
      </dsp:nvSpPr>
      <dsp:spPr>
        <a:xfrm rot="16200000">
          <a:off x="3125074" y="2706576"/>
          <a:ext cx="2297936" cy="2297936"/>
        </a:xfrm>
        <a:prstGeom prst="pieWedg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Dispersion system</a:t>
          </a:r>
          <a:endParaRPr lang="en-US" sz="2300" kern="1200" dirty="0"/>
        </a:p>
      </dsp:txBody>
      <dsp:txXfrm rot="5400000">
        <a:off x="3798124" y="2706576"/>
        <a:ext cx="1624886" cy="1624886"/>
      </dsp:txXfrm>
    </dsp:sp>
    <dsp:sp modelId="{F03912EF-620A-4673-BE31-0FBA27A255D9}">
      <dsp:nvSpPr>
        <dsp:cNvPr id="0" name=""/>
        <dsp:cNvSpPr/>
      </dsp:nvSpPr>
      <dsp:spPr>
        <a:xfrm>
          <a:off x="5079381" y="2175874"/>
          <a:ext cx="793398" cy="689911"/>
        </a:xfrm>
        <a:prstGeom prst="circular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A8A8E88-B0EB-4CED-A518-473788D883B7}">
      <dsp:nvSpPr>
        <dsp:cNvPr id="0" name=""/>
        <dsp:cNvSpPr/>
      </dsp:nvSpPr>
      <dsp:spPr>
        <a:xfrm rot="10800000">
          <a:off x="5079381" y="2441225"/>
          <a:ext cx="793398" cy="689911"/>
        </a:xfrm>
        <a:prstGeom prst="circular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7C2B36-DB1A-449D-AC3D-9EE339D59DC1}">
      <dsp:nvSpPr>
        <dsp:cNvPr id="0" name=""/>
        <dsp:cNvSpPr/>
      </dsp:nvSpPr>
      <dsp:spPr>
        <a:xfrm>
          <a:off x="4711354" y="1991001"/>
          <a:ext cx="1529452" cy="152945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b="1" kern="1200" dirty="0" smtClean="0"/>
            <a:t>Effective Bioweapon</a:t>
          </a:r>
          <a:endParaRPr lang="en-US" sz="1700" b="1" kern="1200" dirty="0"/>
        </a:p>
      </dsp:txBody>
      <dsp:txXfrm>
        <a:off x="4935337" y="2214984"/>
        <a:ext cx="1081486" cy="1081486"/>
      </dsp:txXfrm>
    </dsp:sp>
    <dsp:sp modelId="{7EE24BBC-5724-419C-9883-AD4EEAEA80D4}">
      <dsp:nvSpPr>
        <dsp:cNvPr id="0" name=""/>
        <dsp:cNvSpPr/>
      </dsp:nvSpPr>
      <dsp:spPr>
        <a:xfrm rot="16200000">
          <a:off x="5314045" y="1434438"/>
          <a:ext cx="324071" cy="520013"/>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5362656" y="1587052"/>
        <a:ext cx="226850" cy="312007"/>
      </dsp:txXfrm>
    </dsp:sp>
    <dsp:sp modelId="{BD2F48FC-6490-4B6A-9CE3-94F67E4B4BDD}">
      <dsp:nvSpPr>
        <dsp:cNvPr id="0" name=""/>
        <dsp:cNvSpPr/>
      </dsp:nvSpPr>
      <dsp:spPr>
        <a:xfrm>
          <a:off x="4787827" y="3039"/>
          <a:ext cx="1376507" cy="1376507"/>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Consistent effect</a:t>
          </a:r>
          <a:endParaRPr lang="en-US" sz="1600" kern="1200" dirty="0"/>
        </a:p>
      </dsp:txBody>
      <dsp:txXfrm>
        <a:off x="4989412" y="204624"/>
        <a:ext cx="973337" cy="973337"/>
      </dsp:txXfrm>
    </dsp:sp>
    <dsp:sp modelId="{96A88F60-D4F0-43A5-AB7D-D48BBBC41D0A}">
      <dsp:nvSpPr>
        <dsp:cNvPr id="0" name=""/>
        <dsp:cNvSpPr/>
      </dsp:nvSpPr>
      <dsp:spPr>
        <a:xfrm rot="19285714">
          <a:off x="6143788" y="1834022"/>
          <a:ext cx="324071" cy="52001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6154393" y="1968333"/>
        <a:ext cx="226850" cy="312007"/>
      </dsp:txXfrm>
    </dsp:sp>
    <dsp:sp modelId="{AB549768-5DAF-40BC-8BBC-63ACB8FAE782}">
      <dsp:nvSpPr>
        <dsp:cNvPr id="0" name=""/>
        <dsp:cNvSpPr/>
      </dsp:nvSpPr>
      <dsp:spPr>
        <a:xfrm>
          <a:off x="6401867" y="780320"/>
          <a:ext cx="1376507" cy="1376507"/>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Highly contagious</a:t>
          </a:r>
          <a:endParaRPr lang="en-US" sz="1600" kern="1200" dirty="0"/>
        </a:p>
      </dsp:txBody>
      <dsp:txXfrm>
        <a:off x="6603452" y="981905"/>
        <a:ext cx="973337" cy="973337"/>
      </dsp:txXfrm>
    </dsp:sp>
    <dsp:sp modelId="{BBD7125E-EB2E-420D-B19C-596C5F5A2AB5}">
      <dsp:nvSpPr>
        <dsp:cNvPr id="0" name=""/>
        <dsp:cNvSpPr/>
      </dsp:nvSpPr>
      <dsp:spPr>
        <a:xfrm rot="771429">
          <a:off x="6348718" y="2731878"/>
          <a:ext cx="324071" cy="520013"/>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6349937" y="2825064"/>
        <a:ext cx="226850" cy="312007"/>
      </dsp:txXfrm>
    </dsp:sp>
    <dsp:sp modelId="{C00AE1D2-4F3E-4243-95CB-50F19FABEC60}">
      <dsp:nvSpPr>
        <dsp:cNvPr id="0" name=""/>
        <dsp:cNvSpPr/>
      </dsp:nvSpPr>
      <dsp:spPr>
        <a:xfrm>
          <a:off x="6800502" y="2526854"/>
          <a:ext cx="1376507" cy="1376507"/>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Short &amp; predictable incubation period</a:t>
          </a:r>
          <a:endParaRPr lang="en-US" sz="1600" kern="1200" dirty="0"/>
        </a:p>
      </dsp:txBody>
      <dsp:txXfrm>
        <a:off x="7002087" y="2728439"/>
        <a:ext cx="973337" cy="973337"/>
      </dsp:txXfrm>
    </dsp:sp>
    <dsp:sp modelId="{327BE883-C908-4E4E-8D72-886ECD4333F3}">
      <dsp:nvSpPr>
        <dsp:cNvPr id="0" name=""/>
        <dsp:cNvSpPr/>
      </dsp:nvSpPr>
      <dsp:spPr>
        <a:xfrm rot="3857143">
          <a:off x="5774518" y="3451902"/>
          <a:ext cx="324071" cy="520013"/>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5802037" y="3512108"/>
        <a:ext cx="226850" cy="312007"/>
      </dsp:txXfrm>
    </dsp:sp>
    <dsp:sp modelId="{D909796F-D53B-4E81-9180-A485B26FB0C9}">
      <dsp:nvSpPr>
        <dsp:cNvPr id="0" name=""/>
        <dsp:cNvSpPr/>
      </dsp:nvSpPr>
      <dsp:spPr>
        <a:xfrm>
          <a:off x="5683552" y="3927465"/>
          <a:ext cx="1376507" cy="137650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Infective in low doses</a:t>
          </a:r>
          <a:endParaRPr lang="en-US" sz="1600" kern="1200" dirty="0"/>
        </a:p>
      </dsp:txBody>
      <dsp:txXfrm>
        <a:off x="5885137" y="4129050"/>
        <a:ext cx="973337" cy="973337"/>
      </dsp:txXfrm>
    </dsp:sp>
    <dsp:sp modelId="{369D847A-CA25-4B05-B0FB-1C263824262D}">
      <dsp:nvSpPr>
        <dsp:cNvPr id="0" name=""/>
        <dsp:cNvSpPr/>
      </dsp:nvSpPr>
      <dsp:spPr>
        <a:xfrm rot="6942857">
          <a:off x="4853572" y="3451902"/>
          <a:ext cx="324071" cy="520013"/>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4923274" y="3512108"/>
        <a:ext cx="226850" cy="312007"/>
      </dsp:txXfrm>
    </dsp:sp>
    <dsp:sp modelId="{F81BCD9C-B8E8-4288-9D5C-5A03A619699F}">
      <dsp:nvSpPr>
        <dsp:cNvPr id="0" name=""/>
        <dsp:cNvSpPr/>
      </dsp:nvSpPr>
      <dsp:spPr>
        <a:xfrm>
          <a:off x="3892102" y="3927465"/>
          <a:ext cx="1376507" cy="1376507"/>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Disease difficult to identify</a:t>
          </a:r>
          <a:endParaRPr lang="en-US" sz="1600" kern="1200" dirty="0"/>
        </a:p>
      </dsp:txBody>
      <dsp:txXfrm>
        <a:off x="4093687" y="4129050"/>
        <a:ext cx="973337" cy="973337"/>
      </dsp:txXfrm>
    </dsp:sp>
    <dsp:sp modelId="{6E9C9D0E-D868-4D24-9964-BA39FD46586D}">
      <dsp:nvSpPr>
        <dsp:cNvPr id="0" name=""/>
        <dsp:cNvSpPr/>
      </dsp:nvSpPr>
      <dsp:spPr>
        <a:xfrm rot="10028571">
          <a:off x="4279372" y="2731878"/>
          <a:ext cx="324071" cy="520013"/>
        </a:xfrm>
        <a:prstGeom prst="righ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4375374" y="2825064"/>
        <a:ext cx="226850" cy="312007"/>
      </dsp:txXfrm>
    </dsp:sp>
    <dsp:sp modelId="{843B0D2B-FB3C-451F-84FD-4073769B8370}">
      <dsp:nvSpPr>
        <dsp:cNvPr id="0" name=""/>
        <dsp:cNvSpPr/>
      </dsp:nvSpPr>
      <dsp:spPr>
        <a:xfrm>
          <a:off x="2775152" y="2526854"/>
          <a:ext cx="1376507" cy="1376507"/>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Target population has no immunity</a:t>
          </a:r>
          <a:endParaRPr lang="en-US" sz="1600" kern="1200" dirty="0"/>
        </a:p>
      </dsp:txBody>
      <dsp:txXfrm>
        <a:off x="2976737" y="2728439"/>
        <a:ext cx="973337" cy="973337"/>
      </dsp:txXfrm>
    </dsp:sp>
    <dsp:sp modelId="{4FE19C8B-86BB-4B6C-BAE1-6ACDA18C701A}">
      <dsp:nvSpPr>
        <dsp:cNvPr id="0" name=""/>
        <dsp:cNvSpPr/>
      </dsp:nvSpPr>
      <dsp:spPr>
        <a:xfrm rot="13114286">
          <a:off x="4484301" y="1834022"/>
          <a:ext cx="324071" cy="520013"/>
        </a:xfrm>
        <a:prstGeom prst="rightArrow">
          <a:avLst>
            <a:gd name="adj1" fmla="val 60000"/>
            <a:gd name="adj2" fmla="val 50000"/>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4570917" y="1968333"/>
        <a:ext cx="226850" cy="312007"/>
      </dsp:txXfrm>
    </dsp:sp>
    <dsp:sp modelId="{AE0BE32C-866E-4F6B-A8D9-17CAA2A0687B}">
      <dsp:nvSpPr>
        <dsp:cNvPr id="0" name=""/>
        <dsp:cNvSpPr/>
      </dsp:nvSpPr>
      <dsp:spPr>
        <a:xfrm>
          <a:off x="3173787" y="780320"/>
          <a:ext cx="1376507" cy="1376507"/>
        </a:xfrm>
        <a:prstGeom prst="ellipse">
          <a:avLst/>
        </a:prstGeom>
        <a:solidFill>
          <a:schemeClr val="bg2">
            <a:lumMod val="25000"/>
          </a:schemeClr>
        </a:solidFill>
        <a:ln w="12700" cap="flat" cmpd="sng" algn="ctr">
          <a:solidFill>
            <a:schemeClr val="accent5">
              <a:lumMod val="60000"/>
              <a:lum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Easy to produce, store, </a:t>
          </a:r>
          <a:r>
            <a:rPr lang="en-US" sz="1600" kern="1200" dirty="0" err="1" smtClean="0"/>
            <a:t>weaponize</a:t>
          </a:r>
          <a:endParaRPr lang="en-US" sz="1600" kern="1200" dirty="0"/>
        </a:p>
      </dsp:txBody>
      <dsp:txXfrm>
        <a:off x="3375372" y="981905"/>
        <a:ext cx="973337" cy="9733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97523-4C51-4BEC-89D2-C2F6D5C7AF00}">
      <dsp:nvSpPr>
        <dsp:cNvPr id="0" name=""/>
        <dsp:cNvSpPr/>
      </dsp:nvSpPr>
      <dsp:spPr>
        <a:xfrm>
          <a:off x="3136793" y="305042"/>
          <a:ext cx="3942092" cy="3942092"/>
        </a:xfrm>
        <a:prstGeom prst="pie">
          <a:avLst>
            <a:gd name="adj1" fmla="val 16200000"/>
            <a:gd name="adj2" fmla="val 1800000"/>
          </a:avLst>
        </a:prstGeom>
        <a:solidFill>
          <a:schemeClr val="accent6"/>
        </a:solidFill>
        <a:ln w="19050" cap="flat" cmpd="sng" algn="ctr">
          <a:solidFill>
            <a:schemeClr val="lt1"/>
          </a:solidFill>
          <a:prstDash val="solid"/>
          <a:miter lim="800000"/>
        </a:ln>
        <a:effectLst/>
      </dsp:spPr>
      <dsp:style>
        <a:lnRef idx="3">
          <a:schemeClr val="lt1"/>
        </a:lnRef>
        <a:fillRef idx="1">
          <a:schemeClr val="accent6"/>
        </a:fillRef>
        <a:effectRef idx="1">
          <a:schemeClr val="accent6"/>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Intervention</a:t>
          </a:r>
          <a:endParaRPr lang="en-US" sz="2100" kern="1200" dirty="0"/>
        </a:p>
      </dsp:txBody>
      <dsp:txXfrm>
        <a:off x="5214369" y="1140390"/>
        <a:ext cx="1407890" cy="1173241"/>
      </dsp:txXfrm>
    </dsp:sp>
    <dsp:sp modelId="{388607C7-E56F-4ED4-B3B8-0D437AC50665}">
      <dsp:nvSpPr>
        <dsp:cNvPr id="0" name=""/>
        <dsp:cNvSpPr/>
      </dsp:nvSpPr>
      <dsp:spPr>
        <a:xfrm>
          <a:off x="3055604" y="445831"/>
          <a:ext cx="3942092" cy="3942092"/>
        </a:xfrm>
        <a:prstGeom prst="pie">
          <a:avLst>
            <a:gd name="adj1" fmla="val 1800000"/>
            <a:gd name="adj2" fmla="val 9000000"/>
          </a:avLst>
        </a:prstGeom>
        <a:solidFill>
          <a:schemeClr val="accent2"/>
        </a:solidFill>
        <a:ln w="12700" cap="flat" cmpd="sng" algn="ctr">
          <a:solidFill>
            <a:schemeClr val="accent2">
              <a:shade val="50000"/>
            </a:schemeClr>
          </a:solidFill>
          <a:prstDash val="solid"/>
          <a:miter lim="800000"/>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Prevention</a:t>
          </a:r>
          <a:endParaRPr lang="en-US" sz="2100" kern="1200" dirty="0"/>
        </a:p>
      </dsp:txBody>
      <dsp:txXfrm>
        <a:off x="3994198" y="3003498"/>
        <a:ext cx="2111835" cy="1032452"/>
      </dsp:txXfrm>
    </dsp:sp>
    <dsp:sp modelId="{AF06C354-F5D2-421C-B03F-7D0DAB0978FD}">
      <dsp:nvSpPr>
        <dsp:cNvPr id="0" name=""/>
        <dsp:cNvSpPr/>
      </dsp:nvSpPr>
      <dsp:spPr>
        <a:xfrm>
          <a:off x="2974416" y="305042"/>
          <a:ext cx="3942092" cy="3942092"/>
        </a:xfrm>
        <a:prstGeom prst="pie">
          <a:avLst>
            <a:gd name="adj1" fmla="val 9000000"/>
            <a:gd name="adj2" fmla="val 16200000"/>
          </a:avLst>
        </a:prstGeom>
        <a:solidFill>
          <a:schemeClr val="accent5"/>
        </a:solidFill>
        <a:ln w="12700" cap="flat" cmpd="sng" algn="ctr">
          <a:solidFill>
            <a:schemeClr val="accent5">
              <a:shade val="50000"/>
            </a:schemeClr>
          </a:solidFill>
          <a:prstDash val="solid"/>
          <a:miter lim="800000"/>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t>Recognition</a:t>
          </a:r>
          <a:endParaRPr lang="en-US" sz="2100" kern="1200" dirty="0"/>
        </a:p>
      </dsp:txBody>
      <dsp:txXfrm>
        <a:off x="3431042" y="1140390"/>
        <a:ext cx="1407890" cy="1173241"/>
      </dsp:txXfrm>
    </dsp:sp>
    <dsp:sp modelId="{4C7ED9FA-D03B-4300-97E4-2A6275663A9F}">
      <dsp:nvSpPr>
        <dsp:cNvPr id="0" name=""/>
        <dsp:cNvSpPr/>
      </dsp:nvSpPr>
      <dsp:spPr>
        <a:xfrm>
          <a:off x="2893084" y="61008"/>
          <a:ext cx="4430160" cy="4430160"/>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6568B76-B70F-4021-A9BA-65FD7F785C3C}">
      <dsp:nvSpPr>
        <dsp:cNvPr id="0" name=""/>
        <dsp:cNvSpPr/>
      </dsp:nvSpPr>
      <dsp:spPr>
        <a:xfrm>
          <a:off x="2811570" y="201548"/>
          <a:ext cx="4430160" cy="4430160"/>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5B0423-07EB-446D-AC47-BBA4508512EE}">
      <dsp:nvSpPr>
        <dsp:cNvPr id="0" name=""/>
        <dsp:cNvSpPr/>
      </dsp:nvSpPr>
      <dsp:spPr>
        <a:xfrm>
          <a:off x="2730056" y="61008"/>
          <a:ext cx="4430160" cy="4430160"/>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5E2F84-4C83-4EBD-8600-6EF8825087B3}" type="datetimeFigureOut">
              <a:rPr lang="en-US" smtClean="0"/>
              <a:t>02/11/2016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DCFB12-DEB1-4487-A3C5-C9C39CC4D079}" type="slidenum">
              <a:rPr lang="en-US" smtClean="0"/>
              <a:t>‹#›</a:t>
            </a:fld>
            <a:endParaRPr lang="en-US"/>
          </a:p>
        </p:txBody>
      </p:sp>
    </p:spTree>
    <p:extLst>
      <p:ext uri="{BB962C8B-B14F-4D97-AF65-F5344CB8AC3E}">
        <p14:creationId xmlns:p14="http://schemas.microsoft.com/office/powerpoint/2010/main" val="2738691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BC3D2C-C7D4-47B0-85A9-8C65CC93B1D0}" type="datetimeFigureOut">
              <a:rPr lang="en-US" smtClean="0"/>
              <a:t>02/11/2016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DC3067-6E17-4BFA-89C2-7DC7CAB9A723}" type="slidenum">
              <a:rPr lang="en-US" smtClean="0"/>
              <a:t>‹#›</a:t>
            </a:fld>
            <a:endParaRPr lang="en-US"/>
          </a:p>
        </p:txBody>
      </p:sp>
    </p:spTree>
    <p:extLst>
      <p:ext uri="{BB962C8B-B14F-4D97-AF65-F5344CB8AC3E}">
        <p14:creationId xmlns:p14="http://schemas.microsoft.com/office/powerpoint/2010/main" val="1682685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1</a:t>
            </a:fld>
            <a:endParaRPr lang="en-US"/>
          </a:p>
        </p:txBody>
      </p:sp>
    </p:spTree>
    <p:extLst>
      <p:ext uri="{BB962C8B-B14F-4D97-AF65-F5344CB8AC3E}">
        <p14:creationId xmlns:p14="http://schemas.microsoft.com/office/powerpoint/2010/main" val="3689170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14</a:t>
            </a:fld>
            <a:endParaRPr lang="en-US"/>
          </a:p>
        </p:txBody>
      </p:sp>
    </p:spTree>
    <p:extLst>
      <p:ext uri="{BB962C8B-B14F-4D97-AF65-F5344CB8AC3E}">
        <p14:creationId xmlns:p14="http://schemas.microsoft.com/office/powerpoint/2010/main" val="3927883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15</a:t>
            </a:fld>
            <a:endParaRPr lang="en-US"/>
          </a:p>
        </p:txBody>
      </p:sp>
    </p:spTree>
    <p:extLst>
      <p:ext uri="{BB962C8B-B14F-4D97-AF65-F5344CB8AC3E}">
        <p14:creationId xmlns:p14="http://schemas.microsoft.com/office/powerpoint/2010/main" val="3458652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16</a:t>
            </a:fld>
            <a:endParaRPr lang="en-US"/>
          </a:p>
        </p:txBody>
      </p:sp>
    </p:spTree>
    <p:extLst>
      <p:ext uri="{BB962C8B-B14F-4D97-AF65-F5344CB8AC3E}">
        <p14:creationId xmlns:p14="http://schemas.microsoft.com/office/powerpoint/2010/main" val="269435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17</a:t>
            </a:fld>
            <a:endParaRPr lang="en-US"/>
          </a:p>
        </p:txBody>
      </p:sp>
    </p:spTree>
    <p:extLst>
      <p:ext uri="{BB962C8B-B14F-4D97-AF65-F5344CB8AC3E}">
        <p14:creationId xmlns:p14="http://schemas.microsoft.com/office/powerpoint/2010/main" val="8504875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18</a:t>
            </a:fld>
            <a:endParaRPr lang="en-US"/>
          </a:p>
        </p:txBody>
      </p:sp>
    </p:spTree>
    <p:extLst>
      <p:ext uri="{BB962C8B-B14F-4D97-AF65-F5344CB8AC3E}">
        <p14:creationId xmlns:p14="http://schemas.microsoft.com/office/powerpoint/2010/main" val="40730280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20</a:t>
            </a:fld>
            <a:endParaRPr lang="en-US"/>
          </a:p>
        </p:txBody>
      </p:sp>
    </p:spTree>
    <p:extLst>
      <p:ext uri="{BB962C8B-B14F-4D97-AF65-F5344CB8AC3E}">
        <p14:creationId xmlns:p14="http://schemas.microsoft.com/office/powerpoint/2010/main" val="21069759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21</a:t>
            </a:fld>
            <a:endParaRPr lang="en-US"/>
          </a:p>
        </p:txBody>
      </p:sp>
    </p:spTree>
    <p:extLst>
      <p:ext uri="{BB962C8B-B14F-4D97-AF65-F5344CB8AC3E}">
        <p14:creationId xmlns:p14="http://schemas.microsoft.com/office/powerpoint/2010/main" val="3639406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22</a:t>
            </a:fld>
            <a:endParaRPr lang="en-US"/>
          </a:p>
        </p:txBody>
      </p:sp>
    </p:spTree>
    <p:extLst>
      <p:ext uri="{BB962C8B-B14F-4D97-AF65-F5344CB8AC3E}">
        <p14:creationId xmlns:p14="http://schemas.microsoft.com/office/powerpoint/2010/main" val="31600210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23</a:t>
            </a:fld>
            <a:endParaRPr lang="en-US"/>
          </a:p>
        </p:txBody>
      </p:sp>
    </p:spTree>
    <p:extLst>
      <p:ext uri="{BB962C8B-B14F-4D97-AF65-F5344CB8AC3E}">
        <p14:creationId xmlns:p14="http://schemas.microsoft.com/office/powerpoint/2010/main" val="3013109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Biological weapons system is comprised of four components; a payload, munition, delivery system and dispersion system. The payload is the biological agent itself. The munition protects and carries the payload to maintain its potency during delivery. The delivery system can be a missile, vehicle (aircraft, boat, automobile or truck), or an artillery shell. The dispersion system ensures dissemination of the payload at the target site. Potential methods of dispersion are aerosol sprays, explosives, and food or water contamination. Aerosol sprays are the most effective means of widespread dissemination. Depending on atmospheric conditions and the agent itself, infectious material could travel several hundred kilometers in a particle size that upon inhalation would be delivered to the terminal airways. However factors like particle size of the agent, stability of the agent under desiccating conditions and ultraviolet light, wind speed, wind direction, and atmospheric stability can alter the effectiveness of a given delivery system. Explosions are likely to inactivate biological agents and therefore are not very effective in disseminating infectious materials. Contamination of water supplies generally requires an addition of an unrealistically large amount of biological agent(s) to a city supply. The agents may be introduced into smaller reservoirs or into the water supply after the water passes through its purification facility. Food supplies are easier to contaminate than water supplies. The outbreaks from food source may be dismissed as a "natural" event early during a bioterrorism attack.</a:t>
            </a:r>
          </a:p>
        </p:txBody>
      </p:sp>
      <p:sp>
        <p:nvSpPr>
          <p:cNvPr id="4" name="Slide Number Placeholder 3"/>
          <p:cNvSpPr>
            <a:spLocks noGrp="1"/>
          </p:cNvSpPr>
          <p:nvPr>
            <p:ph type="sldNum" sz="quarter" idx="10"/>
          </p:nvPr>
        </p:nvSpPr>
        <p:spPr/>
        <p:txBody>
          <a:bodyPr/>
          <a:lstStyle/>
          <a:p>
            <a:fld id="{71DC3067-6E17-4BFA-89C2-7DC7CAB9A723}" type="slidenum">
              <a:rPr lang="en-US" smtClean="0"/>
              <a:t>24</a:t>
            </a:fld>
            <a:endParaRPr lang="en-US"/>
          </a:p>
        </p:txBody>
      </p:sp>
    </p:spTree>
    <p:extLst>
      <p:ext uri="{BB962C8B-B14F-4D97-AF65-F5344CB8AC3E}">
        <p14:creationId xmlns:p14="http://schemas.microsoft.com/office/powerpoint/2010/main" val="3027581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2</a:t>
            </a:fld>
            <a:endParaRPr lang="en-US"/>
          </a:p>
        </p:txBody>
      </p:sp>
    </p:spTree>
    <p:extLst>
      <p:ext uri="{BB962C8B-B14F-4D97-AF65-F5344CB8AC3E}">
        <p14:creationId xmlns:p14="http://schemas.microsoft.com/office/powerpoint/2010/main" val="42615665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25</a:t>
            </a:fld>
            <a:endParaRPr lang="en-US"/>
          </a:p>
        </p:txBody>
      </p:sp>
    </p:spTree>
    <p:extLst>
      <p:ext uri="{BB962C8B-B14F-4D97-AF65-F5344CB8AC3E}">
        <p14:creationId xmlns:p14="http://schemas.microsoft.com/office/powerpoint/2010/main" val="39600118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26</a:t>
            </a:fld>
            <a:endParaRPr lang="en-US"/>
          </a:p>
        </p:txBody>
      </p:sp>
    </p:spTree>
    <p:extLst>
      <p:ext uri="{BB962C8B-B14F-4D97-AF65-F5344CB8AC3E}">
        <p14:creationId xmlns:p14="http://schemas.microsoft.com/office/powerpoint/2010/main" val="16304569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27</a:t>
            </a:fld>
            <a:endParaRPr lang="en-US"/>
          </a:p>
        </p:txBody>
      </p:sp>
    </p:spTree>
    <p:extLst>
      <p:ext uri="{BB962C8B-B14F-4D97-AF65-F5344CB8AC3E}">
        <p14:creationId xmlns:p14="http://schemas.microsoft.com/office/powerpoint/2010/main" val="3488429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28</a:t>
            </a:fld>
            <a:endParaRPr lang="en-US"/>
          </a:p>
        </p:txBody>
      </p:sp>
    </p:spTree>
    <p:extLst>
      <p:ext uri="{BB962C8B-B14F-4D97-AF65-F5344CB8AC3E}">
        <p14:creationId xmlns:p14="http://schemas.microsoft.com/office/powerpoint/2010/main" val="4871971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29</a:t>
            </a:fld>
            <a:endParaRPr lang="en-US"/>
          </a:p>
        </p:txBody>
      </p:sp>
    </p:spTree>
    <p:extLst>
      <p:ext uri="{BB962C8B-B14F-4D97-AF65-F5344CB8AC3E}">
        <p14:creationId xmlns:p14="http://schemas.microsoft.com/office/powerpoint/2010/main" val="21366570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30</a:t>
            </a:fld>
            <a:endParaRPr lang="en-US"/>
          </a:p>
        </p:txBody>
      </p:sp>
    </p:spTree>
    <p:extLst>
      <p:ext uri="{BB962C8B-B14F-4D97-AF65-F5344CB8AC3E}">
        <p14:creationId xmlns:p14="http://schemas.microsoft.com/office/powerpoint/2010/main" val="21579724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31</a:t>
            </a:fld>
            <a:endParaRPr lang="en-US"/>
          </a:p>
        </p:txBody>
      </p:sp>
    </p:spTree>
    <p:extLst>
      <p:ext uri="{BB962C8B-B14F-4D97-AF65-F5344CB8AC3E}">
        <p14:creationId xmlns:p14="http://schemas.microsoft.com/office/powerpoint/2010/main" val="36694390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32</a:t>
            </a:fld>
            <a:endParaRPr lang="en-US"/>
          </a:p>
        </p:txBody>
      </p:sp>
    </p:spTree>
    <p:extLst>
      <p:ext uri="{BB962C8B-B14F-4D97-AF65-F5344CB8AC3E}">
        <p14:creationId xmlns:p14="http://schemas.microsoft.com/office/powerpoint/2010/main" val="40492672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33</a:t>
            </a:fld>
            <a:endParaRPr lang="en-US"/>
          </a:p>
        </p:txBody>
      </p:sp>
    </p:spTree>
    <p:extLst>
      <p:ext uri="{BB962C8B-B14F-4D97-AF65-F5344CB8AC3E}">
        <p14:creationId xmlns:p14="http://schemas.microsoft.com/office/powerpoint/2010/main" val="26073914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90613"/>
            <a:ext cx="5486400" cy="3086100"/>
          </a:xfrm>
        </p:spPr>
      </p:sp>
      <p:sp>
        <p:nvSpPr>
          <p:cNvPr id="3" name="Notes Placeholder 2"/>
          <p:cNvSpPr>
            <a:spLocks noGrp="1"/>
          </p:cNvSpPr>
          <p:nvPr>
            <p:ph type="body" idx="1"/>
          </p:nvPr>
        </p:nvSpPr>
        <p:spPr>
          <a:xfrm>
            <a:off x="685800" y="3931427"/>
            <a:ext cx="5486400" cy="4599071"/>
          </a:xfrm>
        </p:spPr>
        <p:txBody>
          <a:bodyPr/>
          <a:lstStyle/>
          <a:p>
            <a:pPr marL="228600" indent="-228600">
              <a:buAutoNum type="arabicPeriod"/>
            </a:pPr>
            <a:r>
              <a:rPr lang="en-US" sz="1200" b="0" i="0" kern="1200" dirty="0" smtClean="0">
                <a:solidFill>
                  <a:schemeClr val="tx1"/>
                </a:solidFill>
                <a:effectLst/>
                <a:latin typeface="+mn-lt"/>
                <a:ea typeface="+mn-ea"/>
                <a:cs typeface="+mn-cs"/>
              </a:rPr>
              <a:t>An attack on the United States with biological weapons could threaten vital national security interests. Massive civilian casualties, breakdown in essential institutions, violation of democratic processes, civil disorder, loss of confidence in government and reduced U.S. strategic flexibility abroad are among the ways a biological attack might compromise U.S. security.</a:t>
            </a:r>
          </a:p>
          <a:p>
            <a:r>
              <a:rPr lang="en-US" sz="1200" b="0" i="0" kern="1200" dirty="0" smtClean="0">
                <a:solidFill>
                  <a:schemeClr val="tx1"/>
                </a:solidFill>
                <a:effectLst/>
                <a:latin typeface="+mn-lt"/>
                <a:ea typeface="+mn-ea"/>
                <a:cs typeface="+mn-cs"/>
              </a:rPr>
              <a:t>2. Current organizational structures and capabilities are not well suited for the management of a BW attack. Major "fault lines" exist between different levels of government (federal, state, and local), between government and the private sector, among different institutions and agencies, and within the public and private sector. These "disconnects" could impede situational awareness and compromise the ability to limit loss of life, suffering, and economic damage.</a:t>
            </a:r>
          </a:p>
          <a:p>
            <a:r>
              <a:rPr lang="en-US" sz="1200" b="0" i="0" kern="1200" dirty="0" smtClean="0">
                <a:solidFill>
                  <a:schemeClr val="tx1"/>
                </a:solidFill>
                <a:effectLst/>
                <a:latin typeface="+mn-lt"/>
                <a:ea typeface="+mn-ea"/>
                <a:cs typeface="+mn-cs"/>
              </a:rPr>
              <a:t>3. There is no surge capability in the U.S. healthcare and public health systems, or in the pharmaceutical and vaccine industries. This institutionally limited surge capacity could result in hospitals being overwhelmed and becoming inoperable, and it could impede public health agencies' analysis of the scope, source and progress of the epidemic, their ability to educate and reassure the public, and their capacity to limit causalities and the spread of disease.</a:t>
            </a:r>
          </a:p>
          <a:p>
            <a:r>
              <a:rPr lang="en-US" sz="1200" b="0" i="0" kern="1200" dirty="0" smtClean="0">
                <a:solidFill>
                  <a:schemeClr val="tx1"/>
                </a:solidFill>
                <a:effectLst/>
                <a:latin typeface="+mn-lt"/>
                <a:ea typeface="+mn-ea"/>
                <a:cs typeface="+mn-cs"/>
              </a:rPr>
              <a:t>4. Dealing with the media will be a major immediate challenge for all levels of government. Information management and communication (e.g., dealing with the press effectively, communication with citizens, maintaining the information flows necessary for command and control at all institutional levels) will be a critical element in crisis/consequence management.</a:t>
            </a:r>
          </a:p>
          <a:p>
            <a:r>
              <a:rPr lang="en-US" sz="1200" b="0" i="0" kern="1200" dirty="0" smtClean="0">
                <a:solidFill>
                  <a:schemeClr val="tx1"/>
                </a:solidFill>
                <a:effectLst/>
                <a:latin typeface="+mn-lt"/>
                <a:ea typeface="+mn-ea"/>
                <a:cs typeface="+mn-cs"/>
              </a:rPr>
              <a:t>5. Should a contagious bioweapon pathogen be used, containing the spread of disease will present significant ethical, political, cultural, operational, and legal challenges</a:t>
            </a:r>
          </a:p>
          <a:p>
            <a:endParaRPr lang="en-US" dirty="0"/>
          </a:p>
        </p:txBody>
      </p:sp>
      <p:sp>
        <p:nvSpPr>
          <p:cNvPr id="4" name="Slide Number Placeholder 3"/>
          <p:cNvSpPr>
            <a:spLocks noGrp="1"/>
          </p:cNvSpPr>
          <p:nvPr>
            <p:ph type="sldNum" sz="quarter" idx="10"/>
          </p:nvPr>
        </p:nvSpPr>
        <p:spPr/>
        <p:txBody>
          <a:bodyPr/>
          <a:lstStyle/>
          <a:p>
            <a:fld id="{71DC3067-6E17-4BFA-89C2-7DC7CAB9A723}" type="slidenum">
              <a:rPr lang="en-US" smtClean="0"/>
              <a:t>34</a:t>
            </a:fld>
            <a:endParaRPr lang="en-US"/>
          </a:p>
        </p:txBody>
      </p:sp>
    </p:spTree>
    <p:extLst>
      <p:ext uri="{BB962C8B-B14F-4D97-AF65-F5344CB8AC3E}">
        <p14:creationId xmlns:p14="http://schemas.microsoft.com/office/powerpoint/2010/main" val="527148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3</a:t>
            </a:fld>
            <a:endParaRPr lang="en-US"/>
          </a:p>
        </p:txBody>
      </p:sp>
    </p:spTree>
    <p:extLst>
      <p:ext uri="{BB962C8B-B14F-4D97-AF65-F5344CB8AC3E}">
        <p14:creationId xmlns:p14="http://schemas.microsoft.com/office/powerpoint/2010/main" val="24020828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35</a:t>
            </a:fld>
            <a:endParaRPr lang="en-US"/>
          </a:p>
        </p:txBody>
      </p:sp>
    </p:spTree>
    <p:extLst>
      <p:ext uri="{BB962C8B-B14F-4D97-AF65-F5344CB8AC3E}">
        <p14:creationId xmlns:p14="http://schemas.microsoft.com/office/powerpoint/2010/main" val="2750591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4</a:t>
            </a:fld>
            <a:endParaRPr lang="en-US"/>
          </a:p>
        </p:txBody>
      </p:sp>
    </p:spTree>
    <p:extLst>
      <p:ext uri="{BB962C8B-B14F-4D97-AF65-F5344CB8AC3E}">
        <p14:creationId xmlns:p14="http://schemas.microsoft.com/office/powerpoint/2010/main" val="1159609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8</a:t>
            </a:fld>
            <a:endParaRPr lang="en-US"/>
          </a:p>
        </p:txBody>
      </p:sp>
    </p:spTree>
    <p:extLst>
      <p:ext uri="{BB962C8B-B14F-4D97-AF65-F5344CB8AC3E}">
        <p14:creationId xmlns:p14="http://schemas.microsoft.com/office/powerpoint/2010/main" val="3425877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9</a:t>
            </a:fld>
            <a:endParaRPr lang="en-US"/>
          </a:p>
        </p:txBody>
      </p:sp>
    </p:spTree>
    <p:extLst>
      <p:ext uri="{BB962C8B-B14F-4D97-AF65-F5344CB8AC3E}">
        <p14:creationId xmlns:p14="http://schemas.microsoft.com/office/powerpoint/2010/main" val="3491821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10</a:t>
            </a:fld>
            <a:endParaRPr lang="en-US"/>
          </a:p>
        </p:txBody>
      </p:sp>
    </p:spTree>
    <p:extLst>
      <p:ext uri="{BB962C8B-B14F-4D97-AF65-F5344CB8AC3E}">
        <p14:creationId xmlns:p14="http://schemas.microsoft.com/office/powerpoint/2010/main" val="1267670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11</a:t>
            </a:fld>
            <a:endParaRPr lang="en-US"/>
          </a:p>
        </p:txBody>
      </p:sp>
    </p:spTree>
    <p:extLst>
      <p:ext uri="{BB962C8B-B14F-4D97-AF65-F5344CB8AC3E}">
        <p14:creationId xmlns:p14="http://schemas.microsoft.com/office/powerpoint/2010/main" val="1820595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DC3067-6E17-4BFA-89C2-7DC7CAB9A723}" type="slidenum">
              <a:rPr lang="en-US" smtClean="0"/>
              <a:t>12</a:t>
            </a:fld>
            <a:endParaRPr lang="en-US"/>
          </a:p>
        </p:txBody>
      </p:sp>
    </p:spTree>
    <p:extLst>
      <p:ext uri="{BB962C8B-B14F-4D97-AF65-F5344CB8AC3E}">
        <p14:creationId xmlns:p14="http://schemas.microsoft.com/office/powerpoint/2010/main" val="10116286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33304" y="1948069"/>
            <a:ext cx="10558696" cy="1582214"/>
          </a:xfrm>
          <a:solidFill>
            <a:srgbClr val="CC3300"/>
          </a:solidFill>
        </p:spPr>
        <p:txBody>
          <a:bodyPr anchor="b">
            <a:normAutofit/>
          </a:bodyPr>
          <a:lstStyle>
            <a:lvl1pPr algn="ctr">
              <a:defRPr sz="4400" b="1">
                <a:solidFill>
                  <a:schemeClr val="bg1"/>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623144" y="3617940"/>
            <a:ext cx="10568856" cy="1655762"/>
          </a:xfrm>
          <a:ln>
            <a:solidFill>
              <a:srgbClr val="CC3300"/>
            </a:solidFill>
          </a:ln>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175928E6-B6E6-4ECA-B7E5-0256CBD3DF06}" type="datetimeFigureOut">
              <a:rPr lang="en-US" smtClean="0"/>
              <a:t>02/11/2016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827A2-9F33-4DD8-92DD-29092E6AF51C}" type="slidenum">
              <a:rPr lang="en-US" smtClean="0"/>
              <a:t>‹#›</a:t>
            </a:fld>
            <a:endParaRPr lang="en-US"/>
          </a:p>
        </p:txBody>
      </p:sp>
      <p:pic>
        <p:nvPicPr>
          <p:cNvPr id="7" name="Picture 21" descr="https://cdn.qf.com.qa/app/media/2581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60" y="1948069"/>
            <a:ext cx="1623144" cy="156189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78119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928E6-B6E6-4ECA-B7E5-0256CBD3DF06}" type="datetimeFigureOut">
              <a:rPr lang="en-US" smtClean="0"/>
              <a:t>02/11/2016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827A2-9F33-4DD8-92DD-29092E6AF51C}" type="slidenum">
              <a:rPr lang="en-US" smtClean="0"/>
              <a:t>‹#›</a:t>
            </a:fld>
            <a:endParaRPr lang="en-US"/>
          </a:p>
        </p:txBody>
      </p:sp>
    </p:spTree>
    <p:extLst>
      <p:ext uri="{BB962C8B-B14F-4D97-AF65-F5344CB8AC3E}">
        <p14:creationId xmlns:p14="http://schemas.microsoft.com/office/powerpoint/2010/main" val="1696085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928E6-B6E6-4ECA-B7E5-0256CBD3DF06}" type="datetimeFigureOut">
              <a:rPr lang="en-US" smtClean="0"/>
              <a:t>02/11/2016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D827A2-9F33-4DD8-92DD-29092E6AF51C}" type="slidenum">
              <a:rPr lang="en-US" smtClean="0"/>
              <a:t>‹#›</a:t>
            </a:fld>
            <a:endParaRPr lang="en-US"/>
          </a:p>
        </p:txBody>
      </p:sp>
    </p:spTree>
    <p:extLst>
      <p:ext uri="{BB962C8B-B14F-4D97-AF65-F5344CB8AC3E}">
        <p14:creationId xmlns:p14="http://schemas.microsoft.com/office/powerpoint/2010/main" val="3470502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50260" y="1"/>
            <a:ext cx="11241739" cy="914400"/>
          </a:xfrm>
          <a:solidFill>
            <a:srgbClr val="CC3300"/>
          </a:solidFill>
        </p:spPr>
        <p:txBody>
          <a:bodyPr>
            <a:normAutofit/>
          </a:bodyPr>
          <a:lstStyle>
            <a:lvl1pPr>
              <a:defRPr sz="4000" b="1">
                <a:solidFill>
                  <a:schemeClr val="bg1"/>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950260" y="1078203"/>
            <a:ext cx="10952842" cy="5306694"/>
          </a:xfrm>
          <a:ln>
            <a:solidFill>
              <a:srgbClr val="CC3300"/>
            </a:solidFill>
          </a:ln>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1" descr="https://cdn.qf.com.qa/app/media/2581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0"/>
            <a:ext cx="950260" cy="91440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14951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928E6-B6E6-4ECA-B7E5-0256CBD3DF06}" type="datetimeFigureOut">
              <a:rPr lang="en-US" smtClean="0"/>
              <a:t>02/11/2016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D827A2-9F33-4DD8-92DD-29092E6AF51C}" type="slidenum">
              <a:rPr lang="en-US" smtClean="0"/>
              <a:t>‹#›</a:t>
            </a:fld>
            <a:endParaRPr lang="en-US"/>
          </a:p>
        </p:txBody>
      </p:sp>
    </p:spTree>
    <p:extLst>
      <p:ext uri="{BB962C8B-B14F-4D97-AF65-F5344CB8AC3E}">
        <p14:creationId xmlns:p14="http://schemas.microsoft.com/office/powerpoint/2010/main" val="207638474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50260" y="1057523"/>
            <a:ext cx="5069540" cy="5119440"/>
          </a:xfrm>
          <a:ln>
            <a:solidFill>
              <a:srgbClr val="CC3300"/>
            </a:solidFill>
          </a:ln>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057523"/>
            <a:ext cx="5738854" cy="5119440"/>
          </a:xfrm>
          <a:ln>
            <a:solidFill>
              <a:srgbClr val="CC3300"/>
            </a:solidFill>
          </a:ln>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950260" y="1"/>
            <a:ext cx="11241739" cy="914400"/>
          </a:xfrm>
          <a:solidFill>
            <a:srgbClr val="CC3300"/>
          </a:solidFill>
        </p:spPr>
        <p:txBody>
          <a:bodyPr>
            <a:normAutofit/>
          </a:bodyPr>
          <a:lstStyle>
            <a:lvl1pPr>
              <a:defRPr sz="4000" b="1">
                <a:solidFill>
                  <a:schemeClr val="bg1"/>
                </a:solidFill>
                <a:latin typeface="+mn-lt"/>
              </a:defRPr>
            </a:lvl1pPr>
          </a:lstStyle>
          <a:p>
            <a:r>
              <a:rPr lang="en-US" dirty="0" smtClean="0"/>
              <a:t>Click to edit Master title style</a:t>
            </a:r>
            <a:endParaRPr lang="en-US" dirty="0"/>
          </a:p>
        </p:txBody>
      </p:sp>
      <p:pic>
        <p:nvPicPr>
          <p:cNvPr id="9" name="Picture 21" descr="https://cdn.qf.com.qa/app/media/2581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0"/>
            <a:ext cx="950260" cy="91440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0" name="Footer Placeholder 4"/>
          <p:cNvSpPr>
            <a:spLocks noGrp="1"/>
          </p:cNvSpPr>
          <p:nvPr>
            <p:ph type="ftr" sz="quarter" idx="11"/>
          </p:nvPr>
        </p:nvSpPr>
        <p:spPr>
          <a:xfrm>
            <a:off x="-1" y="6492875"/>
            <a:ext cx="12191999" cy="365125"/>
          </a:xfrm>
          <a:solidFill>
            <a:srgbClr val="CC3300"/>
          </a:solidFill>
        </p:spPr>
        <p:txBody>
          <a:bodyPr/>
          <a:lstStyle>
            <a:lvl1pPr>
              <a:defRPr>
                <a:solidFill>
                  <a:schemeClr val="bg1"/>
                </a:solidFill>
              </a:defRPr>
            </a:lvl1pPr>
          </a:lstStyle>
          <a:p>
            <a:pPr algn="r"/>
            <a:fld id="{31CA37B7-1994-41A6-A017-A4053D50C78D}" type="slidenum">
              <a:rPr lang="en-US" smtClean="0"/>
              <a:pPr algn="r"/>
              <a:t>‹#›</a:t>
            </a:fld>
            <a:endParaRPr lang="en-US" dirty="0"/>
          </a:p>
        </p:txBody>
      </p:sp>
    </p:spTree>
    <p:extLst>
      <p:ext uri="{BB962C8B-B14F-4D97-AF65-F5344CB8AC3E}">
        <p14:creationId xmlns:p14="http://schemas.microsoft.com/office/powerpoint/2010/main" val="362271623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0260" y="989400"/>
            <a:ext cx="5394881" cy="823912"/>
          </a:xfrm>
          <a:ln>
            <a:solidFill>
              <a:srgbClr val="CC3300"/>
            </a:solidFill>
          </a:ln>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950260" y="1904628"/>
            <a:ext cx="5394881" cy="4241730"/>
          </a:xfrm>
          <a:ln>
            <a:solidFill>
              <a:srgbClr val="CC3300"/>
            </a:solidFill>
          </a:ln>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endParaRPr lang="en-US" dirty="0"/>
          </a:p>
        </p:txBody>
      </p:sp>
      <p:sp>
        <p:nvSpPr>
          <p:cNvPr id="5" name="Text Placeholder 4"/>
          <p:cNvSpPr>
            <a:spLocks noGrp="1"/>
          </p:cNvSpPr>
          <p:nvPr>
            <p:ph type="body" sz="quarter" idx="3"/>
          </p:nvPr>
        </p:nvSpPr>
        <p:spPr>
          <a:xfrm>
            <a:off x="6448508" y="989400"/>
            <a:ext cx="5558887" cy="823912"/>
          </a:xfrm>
          <a:ln>
            <a:solidFill>
              <a:srgbClr val="CC3300"/>
            </a:solidFill>
          </a:ln>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448507" y="1904628"/>
            <a:ext cx="5558887" cy="4241730"/>
          </a:xfrm>
          <a:ln>
            <a:solidFill>
              <a:srgbClr val="CC3300"/>
            </a:solidFill>
          </a:ln>
        </p:spPr>
        <p:txBody>
          <a:bodyPr/>
          <a:lstStyle>
            <a:lvl1pPr>
              <a:defRPr sz="2400"/>
            </a:lvl1pPr>
            <a:lvl2pPr>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950260" y="1"/>
            <a:ext cx="11241739" cy="914400"/>
          </a:xfrm>
          <a:solidFill>
            <a:srgbClr val="CC3300"/>
          </a:solidFill>
        </p:spPr>
        <p:txBody>
          <a:bodyPr>
            <a:normAutofit/>
          </a:bodyPr>
          <a:lstStyle>
            <a:lvl1pPr>
              <a:defRPr sz="4000" b="1">
                <a:solidFill>
                  <a:schemeClr val="bg1"/>
                </a:solidFill>
                <a:latin typeface="+mn-lt"/>
              </a:defRPr>
            </a:lvl1pPr>
          </a:lstStyle>
          <a:p>
            <a:r>
              <a:rPr lang="en-US" dirty="0" smtClean="0"/>
              <a:t>Click to edit Master title style</a:t>
            </a:r>
            <a:endParaRPr lang="en-US" dirty="0"/>
          </a:p>
        </p:txBody>
      </p:sp>
      <p:pic>
        <p:nvPicPr>
          <p:cNvPr id="11" name="Picture 21" descr="https://cdn.qf.com.qa/app/media/2581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0"/>
            <a:ext cx="950260" cy="91440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2628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950260" y="1"/>
            <a:ext cx="11241739" cy="914400"/>
          </a:xfrm>
          <a:solidFill>
            <a:srgbClr val="CC3300"/>
          </a:solidFill>
        </p:spPr>
        <p:txBody>
          <a:bodyPr>
            <a:normAutofit/>
          </a:bodyPr>
          <a:lstStyle>
            <a:lvl1pPr>
              <a:defRPr sz="4000" b="1">
                <a:solidFill>
                  <a:schemeClr val="bg1"/>
                </a:solidFill>
                <a:latin typeface="+mn-lt"/>
              </a:defRPr>
            </a:lvl1pPr>
          </a:lstStyle>
          <a:p>
            <a:r>
              <a:rPr lang="en-US" dirty="0" smtClean="0"/>
              <a:t>Click to edit Master title style</a:t>
            </a:r>
            <a:endParaRPr lang="en-US" dirty="0"/>
          </a:p>
        </p:txBody>
      </p:sp>
      <p:pic>
        <p:nvPicPr>
          <p:cNvPr id="7" name="Picture 21" descr="https://cdn.qf.com.qa/app/media/2581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0"/>
            <a:ext cx="950260" cy="91440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8" name="Footer Placeholder 4"/>
          <p:cNvSpPr>
            <a:spLocks noGrp="1"/>
          </p:cNvSpPr>
          <p:nvPr>
            <p:ph type="ftr" sz="quarter" idx="11"/>
          </p:nvPr>
        </p:nvSpPr>
        <p:spPr>
          <a:xfrm>
            <a:off x="-1" y="6492875"/>
            <a:ext cx="12191999" cy="365125"/>
          </a:xfrm>
          <a:solidFill>
            <a:srgbClr val="CC3300"/>
          </a:solidFill>
        </p:spPr>
        <p:txBody>
          <a:bodyPr/>
          <a:lstStyle>
            <a:lvl1pPr>
              <a:defRPr>
                <a:solidFill>
                  <a:schemeClr val="bg1"/>
                </a:solidFill>
              </a:defRPr>
            </a:lvl1pPr>
          </a:lstStyle>
          <a:p>
            <a:pPr algn="r"/>
            <a:fld id="{31CA37B7-1994-41A6-A017-A4053D50C78D}" type="slidenum">
              <a:rPr lang="en-US" smtClean="0"/>
              <a:pPr algn="r"/>
              <a:t>‹#›</a:t>
            </a:fld>
            <a:endParaRPr lang="en-US" dirty="0"/>
          </a:p>
        </p:txBody>
      </p:sp>
    </p:spTree>
    <p:extLst>
      <p:ext uri="{BB962C8B-B14F-4D97-AF65-F5344CB8AC3E}">
        <p14:creationId xmlns:p14="http://schemas.microsoft.com/office/powerpoint/2010/main" val="4214223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928E6-B6E6-4ECA-B7E5-0256CBD3DF06}" type="datetimeFigureOut">
              <a:rPr lang="en-US" smtClean="0"/>
              <a:t>02/11/2016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D827A2-9F33-4DD8-92DD-29092E6AF51C}" type="slidenum">
              <a:rPr lang="en-US" smtClean="0"/>
              <a:t>‹#›</a:t>
            </a:fld>
            <a:endParaRPr lang="en-US"/>
          </a:p>
        </p:txBody>
      </p:sp>
    </p:spTree>
    <p:extLst>
      <p:ext uri="{BB962C8B-B14F-4D97-AF65-F5344CB8AC3E}">
        <p14:creationId xmlns:p14="http://schemas.microsoft.com/office/powerpoint/2010/main" val="274889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928E6-B6E6-4ECA-B7E5-0256CBD3DF06}" type="datetimeFigureOut">
              <a:rPr lang="en-US" smtClean="0"/>
              <a:t>02/11/2016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827A2-9F33-4DD8-92DD-29092E6AF51C}" type="slidenum">
              <a:rPr lang="en-US" smtClean="0"/>
              <a:t>‹#›</a:t>
            </a:fld>
            <a:endParaRPr lang="en-US"/>
          </a:p>
        </p:txBody>
      </p:sp>
    </p:spTree>
    <p:extLst>
      <p:ext uri="{BB962C8B-B14F-4D97-AF65-F5344CB8AC3E}">
        <p14:creationId xmlns:p14="http://schemas.microsoft.com/office/powerpoint/2010/main" val="1872251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928E6-B6E6-4ECA-B7E5-0256CBD3DF06}" type="datetimeFigureOut">
              <a:rPr lang="en-US" smtClean="0"/>
              <a:t>02/11/2016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D827A2-9F33-4DD8-92DD-29092E6AF51C}" type="slidenum">
              <a:rPr lang="en-US" smtClean="0"/>
              <a:t>‹#›</a:t>
            </a:fld>
            <a:endParaRPr lang="en-US"/>
          </a:p>
        </p:txBody>
      </p:sp>
    </p:spTree>
    <p:extLst>
      <p:ext uri="{BB962C8B-B14F-4D97-AF65-F5344CB8AC3E}">
        <p14:creationId xmlns:p14="http://schemas.microsoft.com/office/powerpoint/2010/main" val="1985436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928E6-B6E6-4ECA-B7E5-0256CBD3DF06}" type="datetimeFigureOut">
              <a:rPr lang="en-US" smtClean="0"/>
              <a:t>02/11/2016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D827A2-9F33-4DD8-92DD-29092E6AF51C}" type="slidenum">
              <a:rPr lang="en-US" smtClean="0"/>
              <a:t>‹#›</a:t>
            </a:fld>
            <a:endParaRPr lang="en-US"/>
          </a:p>
        </p:txBody>
      </p:sp>
      <p:sp>
        <p:nvSpPr>
          <p:cNvPr id="11" name="Footer Placeholder 4"/>
          <p:cNvSpPr txBox="1">
            <a:spLocks/>
          </p:cNvSpPr>
          <p:nvPr userDrawn="1"/>
        </p:nvSpPr>
        <p:spPr>
          <a:xfrm>
            <a:off x="-1" y="6492875"/>
            <a:ext cx="12191999" cy="365125"/>
          </a:xfrm>
          <a:prstGeom prst="rect">
            <a:avLst/>
          </a:prstGeom>
          <a:solidFill>
            <a:srgbClr val="CC3300"/>
          </a:solidFill>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n-US" dirty="0"/>
          </a:p>
        </p:txBody>
      </p:sp>
    </p:spTree>
    <p:extLst>
      <p:ext uri="{BB962C8B-B14F-4D97-AF65-F5344CB8AC3E}">
        <p14:creationId xmlns:p14="http://schemas.microsoft.com/office/powerpoint/2010/main" val="3696226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3144" y="1948069"/>
            <a:ext cx="10568856" cy="1561893"/>
          </a:xfrm>
        </p:spPr>
        <p:txBody>
          <a:bodyPr/>
          <a:lstStyle/>
          <a:p>
            <a:r>
              <a:rPr lang="en-US" dirty="0" smtClean="0"/>
              <a:t>Bacterial and Viral Agents of Bioterrorism</a:t>
            </a:r>
            <a:br>
              <a:rPr lang="en-US" dirty="0" smtClean="0"/>
            </a:br>
            <a:r>
              <a:rPr lang="en-US" dirty="0" smtClean="0"/>
              <a:t>A Quick Overview</a:t>
            </a:r>
            <a:endParaRPr lang="en-US" dirty="0"/>
          </a:p>
        </p:txBody>
      </p:sp>
      <p:sp>
        <p:nvSpPr>
          <p:cNvPr id="3" name="Subtitle 2"/>
          <p:cNvSpPr>
            <a:spLocks noGrp="1"/>
          </p:cNvSpPr>
          <p:nvPr>
            <p:ph type="subTitle" idx="1"/>
          </p:nvPr>
        </p:nvSpPr>
        <p:spPr/>
        <p:txBody>
          <a:bodyPr>
            <a:normAutofit lnSpcReduction="10000"/>
          </a:bodyPr>
          <a:lstStyle/>
          <a:p>
            <a:r>
              <a:rPr lang="en-US" dirty="0" smtClean="0"/>
              <a:t>Prof. Adeel Ajwad Butt, MD, MS, FACP, FIDSA</a:t>
            </a:r>
          </a:p>
          <a:p>
            <a:r>
              <a:rPr lang="en-US" dirty="0" smtClean="0"/>
              <a:t>Professor of Medicine, Weill Cornell Medical College</a:t>
            </a:r>
          </a:p>
          <a:p>
            <a:r>
              <a:rPr lang="en-US" dirty="0" smtClean="0"/>
              <a:t>Vice chair, Department of Medicine, HMC</a:t>
            </a:r>
          </a:p>
          <a:p>
            <a:r>
              <a:rPr lang="en-US" dirty="0" smtClean="0"/>
              <a:t>Fulbright Scholar, Yale/Johnson &amp; Johnson Scholar in International Health</a:t>
            </a:r>
            <a:endParaRPr lang="en-US" dirty="0"/>
          </a:p>
        </p:txBody>
      </p:sp>
    </p:spTree>
    <p:extLst>
      <p:ext uri="{BB962C8B-B14F-4D97-AF65-F5344CB8AC3E}">
        <p14:creationId xmlns:p14="http://schemas.microsoft.com/office/powerpoint/2010/main" val="3053487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confirmed military examples</a:t>
            </a:r>
            <a:endParaRPr lang="en-US" dirty="0"/>
          </a:p>
        </p:txBody>
      </p:sp>
      <p:sp>
        <p:nvSpPr>
          <p:cNvPr id="3" name="Content Placeholder 2"/>
          <p:cNvSpPr>
            <a:spLocks noGrp="1"/>
          </p:cNvSpPr>
          <p:nvPr>
            <p:ph idx="1"/>
          </p:nvPr>
        </p:nvSpPr>
        <p:spPr/>
        <p:txBody>
          <a:bodyPr/>
          <a:lstStyle/>
          <a:p>
            <a:r>
              <a:rPr lang="en-US" dirty="0"/>
              <a:t>Various native warriors dipped arrows and spears in biological poisons (ex. “arrow frogs” of South America)</a:t>
            </a:r>
          </a:p>
          <a:p>
            <a:r>
              <a:rPr lang="en-US" dirty="0" smtClean="0"/>
              <a:t>In </a:t>
            </a:r>
            <a:r>
              <a:rPr lang="en-US" dirty="0"/>
              <a:t>WWI, Germans targeted livestock and cavalry horses in various European countries using animal specific diseases.  This was apparently very </a:t>
            </a:r>
            <a:r>
              <a:rPr lang="en-US" dirty="0" smtClean="0"/>
              <a:t>successful</a:t>
            </a:r>
            <a:endParaRPr lang="en-US" dirty="0"/>
          </a:p>
          <a:p>
            <a:r>
              <a:rPr lang="en-US" dirty="0"/>
              <a:t>In WWII, Japanese admitted to launching at least 11 attacks on Chinese cities using pathogens including Anthrax, Cholera, Salmonella, and </a:t>
            </a:r>
            <a:r>
              <a:rPr lang="en-US" dirty="0" smtClean="0"/>
              <a:t>Plague</a:t>
            </a:r>
          </a:p>
          <a:p>
            <a:pPr lvl="1"/>
            <a:r>
              <a:rPr lang="en-US" dirty="0" smtClean="0"/>
              <a:t>Unknown </a:t>
            </a:r>
            <a:r>
              <a:rPr lang="en-US" dirty="0"/>
              <a:t>civilian casualty numbers, but believed to be in the tens of thousands, in addition to over 10,000 deaths of Chinese prisoners used for </a:t>
            </a:r>
            <a:r>
              <a:rPr lang="en-US" dirty="0" smtClean="0"/>
              <a:t>experiments</a:t>
            </a:r>
            <a:endParaRPr lang="en-US" dirty="0"/>
          </a:p>
          <a:p>
            <a:pPr lvl="1"/>
            <a:endParaRPr lang="en-US" dirty="0" smtClean="0"/>
          </a:p>
          <a:p>
            <a:endParaRPr lang="en-US" dirty="0"/>
          </a:p>
        </p:txBody>
      </p:sp>
    </p:spTree>
    <p:extLst>
      <p:ext uri="{BB962C8B-B14F-4D97-AF65-F5344CB8AC3E}">
        <p14:creationId xmlns:p14="http://schemas.microsoft.com/office/powerpoint/2010/main" val="268445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civilian terrorism/criminal examples</a:t>
            </a:r>
            <a:endParaRPr lang="en-US" dirty="0"/>
          </a:p>
        </p:txBody>
      </p:sp>
      <p:sp>
        <p:nvSpPr>
          <p:cNvPr id="3" name="Content Placeholder 2"/>
          <p:cNvSpPr>
            <a:spLocks noGrp="1"/>
          </p:cNvSpPr>
          <p:nvPr>
            <p:ph idx="1"/>
          </p:nvPr>
        </p:nvSpPr>
        <p:spPr/>
        <p:txBody>
          <a:bodyPr/>
          <a:lstStyle/>
          <a:p>
            <a:r>
              <a:rPr lang="en-US" dirty="0"/>
              <a:t>1984 in rural Oregon a religious cult infected 751 residents with food poisoning through Salmonella contamination at 10 restaurants in an attempt to win local elections.</a:t>
            </a:r>
          </a:p>
          <a:p>
            <a:r>
              <a:rPr lang="en-US" dirty="0"/>
              <a:t>Early 1990’s the Japanese </a:t>
            </a:r>
            <a:r>
              <a:rPr lang="en-US" dirty="0" err="1"/>
              <a:t>Aum</a:t>
            </a:r>
            <a:r>
              <a:rPr lang="en-US" dirty="0"/>
              <a:t> </a:t>
            </a:r>
            <a:r>
              <a:rPr lang="en-US" dirty="0" err="1"/>
              <a:t>Shrinrikyo</a:t>
            </a:r>
            <a:r>
              <a:rPr lang="en-US" dirty="0"/>
              <a:t> cult released Anthrax in Tokyo, but no known victims.  Apparently, this was not “weaponized” correctly. </a:t>
            </a:r>
          </a:p>
          <a:p>
            <a:r>
              <a:rPr lang="en-US" dirty="0"/>
              <a:t>1996 the pathogen that causes dysentery was introduced into pastries in the break room of the St. Paul’s Medical Center in Dallas, infecting 45.</a:t>
            </a:r>
          </a:p>
          <a:p>
            <a:r>
              <a:rPr lang="en-US" dirty="0"/>
              <a:t>September of 2001 Anthrax laden letters sent to several locations in US.  22 confirmed cases of anthrax were reported, 11 cases of inhalation anthrax, 5 deaths.</a:t>
            </a:r>
          </a:p>
          <a:p>
            <a:endParaRPr lang="en-US" dirty="0"/>
          </a:p>
        </p:txBody>
      </p:sp>
    </p:spTree>
    <p:extLst>
      <p:ext uri="{BB962C8B-B14F-4D97-AF65-F5344CB8AC3E}">
        <p14:creationId xmlns:p14="http://schemas.microsoft.com/office/powerpoint/2010/main" val="27453137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accidents</a:t>
            </a:r>
            <a:endParaRPr lang="en-US" dirty="0"/>
          </a:p>
        </p:txBody>
      </p:sp>
      <p:sp>
        <p:nvSpPr>
          <p:cNvPr id="3" name="Content Placeholder 2"/>
          <p:cNvSpPr>
            <a:spLocks noGrp="1"/>
          </p:cNvSpPr>
          <p:nvPr>
            <p:ph idx="1"/>
          </p:nvPr>
        </p:nvSpPr>
        <p:spPr>
          <a:xfrm>
            <a:off x="950260" y="1078203"/>
            <a:ext cx="4903785" cy="5360304"/>
          </a:xfrm>
        </p:spPr>
        <p:txBody>
          <a:bodyPr/>
          <a:lstStyle/>
          <a:p>
            <a:r>
              <a:rPr lang="en-US" dirty="0"/>
              <a:t>In 1979 a few milligrams to 1 gram of weaponized anthrax were released from manufacturing plant in Sverdlovsk, Russia.</a:t>
            </a:r>
          </a:p>
          <a:p>
            <a:r>
              <a:rPr lang="en-US" dirty="0"/>
              <a:t>Downwind of the accidental release, 66 people died of 77 known </a:t>
            </a:r>
            <a:r>
              <a:rPr lang="en-US" dirty="0" smtClean="0"/>
              <a:t>patients </a:t>
            </a:r>
            <a:endParaRPr lang="en-US" dirty="0"/>
          </a:p>
          <a:p>
            <a:r>
              <a:rPr lang="en-US" dirty="0"/>
              <a:t>The U.S. was not able to confirm this until </a:t>
            </a:r>
            <a:r>
              <a:rPr lang="en-US" dirty="0" smtClean="0"/>
              <a:t>1994</a:t>
            </a:r>
            <a:endParaRPr lang="en-US" dirty="0"/>
          </a:p>
        </p:txBody>
      </p:sp>
      <p:grpSp>
        <p:nvGrpSpPr>
          <p:cNvPr id="6" name="Group 5"/>
          <p:cNvGrpSpPr>
            <a:grpSpLocks noChangeAspect="1"/>
          </p:cNvGrpSpPr>
          <p:nvPr/>
        </p:nvGrpSpPr>
        <p:grpSpPr>
          <a:xfrm>
            <a:off x="6063916" y="1078203"/>
            <a:ext cx="5938695" cy="4236965"/>
            <a:chOff x="1595926" y="3048000"/>
            <a:chExt cx="4554532" cy="3249433"/>
          </a:xfrm>
        </p:grpSpPr>
        <p:pic>
          <p:nvPicPr>
            <p:cNvPr id="5" name="Picture 11" descr="77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6434" y="3048000"/>
              <a:ext cx="3814024" cy="3249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 descr="76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95926" y="3048000"/>
              <a:ext cx="2161461" cy="3249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70922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EFFECTIVE BIOLOGIC WEAPONS</a:t>
            </a:r>
            <a:endParaRPr lang="en-US" dirty="0"/>
          </a:p>
        </p:txBody>
      </p:sp>
    </p:spTree>
    <p:extLst>
      <p:ext uri="{BB962C8B-B14F-4D97-AF65-F5344CB8AC3E}">
        <p14:creationId xmlns:p14="http://schemas.microsoft.com/office/powerpoint/2010/main" val="1986733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an effective biologic weapon?</a:t>
            </a:r>
            <a:endParaRPr lang="en-US" dirty="0"/>
          </a:p>
        </p:txBody>
      </p:sp>
      <p:sp>
        <p:nvSpPr>
          <p:cNvPr id="3" name="Content Placeholder 2"/>
          <p:cNvSpPr>
            <a:spLocks noGrp="1"/>
          </p:cNvSpPr>
          <p:nvPr>
            <p:ph idx="1"/>
          </p:nvPr>
        </p:nvSpPr>
        <p:spPr/>
        <p:txBody>
          <a:bodyPr/>
          <a:lstStyle/>
          <a:p>
            <a:r>
              <a:rPr lang="en-US" dirty="0" smtClean="0"/>
              <a:t>Must be virulent and lethal</a:t>
            </a:r>
          </a:p>
          <a:p>
            <a:r>
              <a:rPr lang="en-US" dirty="0" smtClean="0"/>
              <a:t>Must be able to survive outside the human body</a:t>
            </a:r>
          </a:p>
          <a:p>
            <a:r>
              <a:rPr lang="en-US" dirty="0" smtClean="0"/>
              <a:t>Quick acting</a:t>
            </a:r>
          </a:p>
          <a:p>
            <a:r>
              <a:rPr lang="en-US" dirty="0" smtClean="0"/>
              <a:t>Easily dispersible </a:t>
            </a:r>
          </a:p>
          <a:p>
            <a:r>
              <a:rPr lang="en-US" dirty="0" smtClean="0"/>
              <a:t>Inexpensive to grow</a:t>
            </a:r>
          </a:p>
          <a:p>
            <a:r>
              <a:rPr lang="en-US" dirty="0" smtClean="0"/>
              <a:t>Not require sophisticated equipment to grow</a:t>
            </a:r>
          </a:p>
          <a:p>
            <a:r>
              <a:rPr lang="en-US" dirty="0" smtClean="0"/>
              <a:t>Ability to </a:t>
            </a:r>
            <a:r>
              <a:rPr lang="en-US" dirty="0" err="1" smtClean="0"/>
              <a:t>weaponize</a:t>
            </a:r>
            <a:endParaRPr lang="en-US" dirty="0"/>
          </a:p>
        </p:txBody>
      </p:sp>
    </p:spTree>
    <p:extLst>
      <p:ext uri="{BB962C8B-B14F-4D97-AF65-F5344CB8AC3E}">
        <p14:creationId xmlns:p14="http://schemas.microsoft.com/office/powerpoint/2010/main" val="11479024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these agents a big threat?</a:t>
            </a:r>
            <a:endParaRPr lang="en-US" dirty="0"/>
          </a:p>
        </p:txBody>
      </p:sp>
      <p:sp>
        <p:nvSpPr>
          <p:cNvPr id="3" name="Content Placeholder 2"/>
          <p:cNvSpPr>
            <a:spLocks noGrp="1"/>
          </p:cNvSpPr>
          <p:nvPr>
            <p:ph idx="1"/>
          </p:nvPr>
        </p:nvSpPr>
        <p:spPr/>
        <p:txBody>
          <a:bodyPr/>
          <a:lstStyle/>
          <a:p>
            <a:r>
              <a:rPr lang="en-US" dirty="0" smtClean="0"/>
              <a:t>Easy to make</a:t>
            </a:r>
          </a:p>
          <a:p>
            <a:r>
              <a:rPr lang="en-US" dirty="0" smtClean="0"/>
              <a:t>Easy to conceal</a:t>
            </a:r>
          </a:p>
          <a:p>
            <a:r>
              <a:rPr lang="en-US" dirty="0" smtClean="0"/>
              <a:t>Cheap</a:t>
            </a:r>
          </a:p>
          <a:p>
            <a:r>
              <a:rPr lang="en-US" dirty="0" smtClean="0"/>
              <a:t>Little military significance thus far, but tremendous propaganda value</a:t>
            </a:r>
          </a:p>
          <a:p>
            <a:r>
              <a:rPr lang="en-US" dirty="0" smtClean="0"/>
              <a:t>Mass hysteria and fear</a:t>
            </a:r>
          </a:p>
          <a:p>
            <a:r>
              <a:rPr lang="en-US" dirty="0" smtClean="0"/>
              <a:t>Disruption of public order</a:t>
            </a:r>
          </a:p>
          <a:p>
            <a:pPr lvl="1"/>
            <a:endParaRPr lang="en-US" dirty="0" smtClean="0"/>
          </a:p>
          <a:p>
            <a:endParaRPr lang="en-US" dirty="0"/>
          </a:p>
        </p:txBody>
      </p:sp>
    </p:spTree>
    <p:extLst>
      <p:ext uri="{BB962C8B-B14F-4D97-AF65-F5344CB8AC3E}">
        <p14:creationId xmlns:p14="http://schemas.microsoft.com/office/powerpoint/2010/main" val="21419301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 of biologic weapons</a:t>
            </a:r>
            <a:endParaRPr lang="en-US" dirty="0"/>
          </a:p>
        </p:txBody>
      </p:sp>
      <p:sp>
        <p:nvSpPr>
          <p:cNvPr id="3" name="Content Placeholder 2"/>
          <p:cNvSpPr>
            <a:spLocks noGrp="1"/>
          </p:cNvSpPr>
          <p:nvPr>
            <p:ph idx="1"/>
          </p:nvPr>
        </p:nvSpPr>
        <p:spPr/>
        <p:txBody>
          <a:bodyPr/>
          <a:lstStyle/>
          <a:p>
            <a:r>
              <a:rPr lang="en-US" dirty="0" smtClean="0"/>
              <a:t>Difficult to detect, even after use</a:t>
            </a:r>
          </a:p>
          <a:p>
            <a:r>
              <a:rPr lang="en-US" dirty="0" smtClean="0"/>
              <a:t>Unreliable but open-ended scale of predictable casualties</a:t>
            </a:r>
          </a:p>
          <a:p>
            <a:r>
              <a:rPr lang="en-US" dirty="0" smtClean="0"/>
              <a:t>Clandestine stockpiles and delivery systems</a:t>
            </a:r>
            <a:endParaRPr lang="en-US" dirty="0"/>
          </a:p>
        </p:txBody>
      </p:sp>
    </p:spTree>
    <p:extLst>
      <p:ext uri="{BB962C8B-B14F-4D97-AF65-F5344CB8AC3E}">
        <p14:creationId xmlns:p14="http://schemas.microsoft.com/office/powerpoint/2010/main" val="1856866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 biologic weapon attack more likely today?</a:t>
            </a:r>
            <a:endParaRPr lang="en-US" dirty="0"/>
          </a:p>
        </p:txBody>
      </p:sp>
      <p:sp>
        <p:nvSpPr>
          <p:cNvPr id="3" name="Content Placeholder 2"/>
          <p:cNvSpPr>
            <a:spLocks noGrp="1"/>
          </p:cNvSpPr>
          <p:nvPr>
            <p:ph idx="1"/>
          </p:nvPr>
        </p:nvSpPr>
        <p:spPr/>
        <p:txBody>
          <a:bodyPr/>
          <a:lstStyle/>
          <a:p>
            <a:r>
              <a:rPr lang="en-US" dirty="0" smtClean="0"/>
              <a:t>Global conflicts</a:t>
            </a:r>
          </a:p>
          <a:p>
            <a:r>
              <a:rPr lang="en-US" dirty="0" smtClean="0"/>
              <a:t>More non-state actors</a:t>
            </a:r>
          </a:p>
          <a:p>
            <a:r>
              <a:rPr lang="en-US" dirty="0" smtClean="0"/>
              <a:t>Asymmetric warfare</a:t>
            </a:r>
          </a:p>
          <a:p>
            <a:r>
              <a:rPr lang="en-US" dirty="0" smtClean="0"/>
              <a:t>Ease and rapidity of travel</a:t>
            </a:r>
          </a:p>
          <a:p>
            <a:r>
              <a:rPr lang="en-US" dirty="0" smtClean="0"/>
              <a:t>Advances in technology, easily accessible to everyone</a:t>
            </a:r>
          </a:p>
          <a:p>
            <a:r>
              <a:rPr lang="en-US" dirty="0" smtClean="0"/>
              <a:t>Value of propaganda</a:t>
            </a:r>
          </a:p>
          <a:p>
            <a:endParaRPr lang="en-US" dirty="0"/>
          </a:p>
        </p:txBody>
      </p:sp>
    </p:spTree>
    <p:extLst>
      <p:ext uri="{BB962C8B-B14F-4D97-AF65-F5344CB8AC3E}">
        <p14:creationId xmlns:p14="http://schemas.microsoft.com/office/powerpoint/2010/main" val="2515161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of dying</a:t>
            </a:r>
            <a:endParaRPr lang="en-US" dirty="0"/>
          </a:p>
        </p:txBody>
      </p:sp>
      <p:sp>
        <p:nvSpPr>
          <p:cNvPr id="3" name="Content Placeholder 2"/>
          <p:cNvSpPr>
            <a:spLocks noGrp="1"/>
          </p:cNvSpPr>
          <p:nvPr>
            <p:ph idx="1"/>
          </p:nvPr>
        </p:nvSpPr>
        <p:spPr/>
        <p:txBody>
          <a:bodyPr/>
          <a:lstStyle/>
          <a:p>
            <a:r>
              <a:rPr lang="en-US" dirty="0"/>
              <a:t>Smoking 10 cigarettes a day	 </a:t>
            </a:r>
            <a:r>
              <a:rPr lang="en-US" dirty="0" smtClean="0"/>
              <a:t>	One </a:t>
            </a:r>
            <a:r>
              <a:rPr lang="en-US" dirty="0"/>
              <a:t>in 200</a:t>
            </a:r>
          </a:p>
          <a:p>
            <a:r>
              <a:rPr lang="en-US" dirty="0"/>
              <a:t>Road accident	                          </a:t>
            </a:r>
            <a:r>
              <a:rPr lang="en-US" dirty="0" smtClean="0"/>
              <a:t>	One </a:t>
            </a:r>
            <a:r>
              <a:rPr lang="en-US" dirty="0"/>
              <a:t>in 8,000</a:t>
            </a:r>
          </a:p>
          <a:p>
            <a:r>
              <a:rPr lang="en-US" dirty="0"/>
              <a:t>Playing soccer	                          </a:t>
            </a:r>
            <a:r>
              <a:rPr lang="en-US" dirty="0" smtClean="0"/>
              <a:t>	One </a:t>
            </a:r>
            <a:r>
              <a:rPr lang="en-US" dirty="0"/>
              <a:t>in 25,000</a:t>
            </a:r>
          </a:p>
          <a:p>
            <a:r>
              <a:rPr lang="en-US" dirty="0"/>
              <a:t>Homicide	                          </a:t>
            </a:r>
            <a:r>
              <a:rPr lang="en-US" dirty="0" smtClean="0"/>
              <a:t>		One </a:t>
            </a:r>
            <a:r>
              <a:rPr lang="en-US" dirty="0"/>
              <a:t>in 100,000</a:t>
            </a:r>
          </a:p>
          <a:p>
            <a:r>
              <a:rPr lang="en-US" dirty="0">
                <a:solidFill>
                  <a:srgbClr val="FF0000"/>
                </a:solidFill>
              </a:rPr>
              <a:t>Terrorism attack in 2001     </a:t>
            </a:r>
            <a:r>
              <a:rPr lang="en-US" dirty="0" smtClean="0">
                <a:solidFill>
                  <a:srgbClr val="FF0000"/>
                </a:solidFill>
              </a:rPr>
              <a:t>		One </a:t>
            </a:r>
            <a:r>
              <a:rPr lang="en-US" dirty="0">
                <a:solidFill>
                  <a:srgbClr val="FF0000"/>
                </a:solidFill>
              </a:rPr>
              <a:t>in 100,000</a:t>
            </a:r>
          </a:p>
          <a:p>
            <a:r>
              <a:rPr lang="en-US" dirty="0"/>
              <a:t>Hit by lightning 	              </a:t>
            </a:r>
            <a:r>
              <a:rPr lang="en-US" dirty="0" smtClean="0"/>
              <a:t>		One </a:t>
            </a:r>
            <a:r>
              <a:rPr lang="en-US" dirty="0"/>
              <a:t>in 10,000,000</a:t>
            </a:r>
          </a:p>
          <a:p>
            <a:r>
              <a:rPr lang="en-US" dirty="0">
                <a:solidFill>
                  <a:srgbClr val="FF0000"/>
                </a:solidFill>
              </a:rPr>
              <a:t>Terrorism attack in 1990’s	   </a:t>
            </a:r>
            <a:r>
              <a:rPr lang="en-US" dirty="0" smtClean="0">
                <a:solidFill>
                  <a:srgbClr val="FF0000"/>
                </a:solidFill>
              </a:rPr>
              <a:t>	One </a:t>
            </a:r>
            <a:r>
              <a:rPr lang="en-US" dirty="0">
                <a:solidFill>
                  <a:srgbClr val="FF0000"/>
                </a:solidFill>
              </a:rPr>
              <a:t>in 50,000,000</a:t>
            </a:r>
          </a:p>
          <a:p>
            <a:r>
              <a:rPr lang="en-US" dirty="0"/>
              <a:t>Anthrax in 2001                         </a:t>
            </a:r>
            <a:r>
              <a:rPr lang="en-US" dirty="0" smtClean="0"/>
              <a:t>		One </a:t>
            </a:r>
            <a:r>
              <a:rPr lang="en-US" dirty="0"/>
              <a:t>in 50,000, 000</a:t>
            </a:r>
          </a:p>
          <a:p>
            <a:r>
              <a:rPr lang="en-US" dirty="0"/>
              <a:t>Smallpox  in 2001                      </a:t>
            </a:r>
            <a:r>
              <a:rPr lang="en-US" dirty="0" smtClean="0"/>
              <a:t>		Less </a:t>
            </a:r>
            <a:r>
              <a:rPr lang="en-US" dirty="0"/>
              <a:t>than one in 50,000,000</a:t>
            </a:r>
          </a:p>
          <a:p>
            <a:endParaRPr lang="en-US" dirty="0"/>
          </a:p>
        </p:txBody>
      </p:sp>
    </p:spTree>
    <p:extLst>
      <p:ext uri="{BB962C8B-B14F-4D97-AF65-F5344CB8AC3E}">
        <p14:creationId xmlns:p14="http://schemas.microsoft.com/office/powerpoint/2010/main" val="4938568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CLASSIFICATION AND CATEGORIES</a:t>
            </a:r>
            <a:endParaRPr lang="en-US" dirty="0"/>
          </a:p>
        </p:txBody>
      </p:sp>
    </p:spTree>
    <p:extLst>
      <p:ext uri="{BB962C8B-B14F-4D97-AF65-F5344CB8AC3E}">
        <p14:creationId xmlns:p14="http://schemas.microsoft.com/office/powerpoint/2010/main" val="2909694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History of biologic weapons</a:t>
            </a:r>
          </a:p>
          <a:p>
            <a:r>
              <a:rPr lang="en-US" dirty="0" smtClean="0"/>
              <a:t>What makes an effective biologic weapon</a:t>
            </a:r>
            <a:r>
              <a:rPr lang="en-US" dirty="0" smtClean="0"/>
              <a:t>?</a:t>
            </a:r>
          </a:p>
          <a:p>
            <a:r>
              <a:rPr lang="en-US" dirty="0" smtClean="0"/>
              <a:t>Scale of the problem</a:t>
            </a:r>
          </a:p>
          <a:p>
            <a:r>
              <a:rPr lang="en-US" dirty="0" smtClean="0"/>
              <a:t>Classification and categories</a:t>
            </a:r>
            <a:endParaRPr lang="en-US" dirty="0" smtClean="0"/>
          </a:p>
          <a:p>
            <a:r>
              <a:rPr lang="en-US" dirty="0" smtClean="0"/>
              <a:t>Response and Countermeasures</a:t>
            </a:r>
          </a:p>
          <a:p>
            <a:r>
              <a:rPr lang="en-US" dirty="0" smtClean="0"/>
              <a:t>How prepared are we?</a:t>
            </a:r>
            <a:endParaRPr lang="en-US" dirty="0" smtClean="0"/>
          </a:p>
          <a:p>
            <a:endParaRPr lang="en-US" dirty="0"/>
          </a:p>
        </p:txBody>
      </p:sp>
    </p:spTree>
    <p:extLst>
      <p:ext uri="{BB962C8B-B14F-4D97-AF65-F5344CB8AC3E}">
        <p14:creationId xmlns:p14="http://schemas.microsoft.com/office/powerpoint/2010/main" val="8911522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biologic threat agents</a:t>
            </a:r>
            <a:endParaRPr lang="en-US" dirty="0"/>
          </a:p>
        </p:txBody>
      </p:sp>
      <p:sp>
        <p:nvSpPr>
          <p:cNvPr id="3" name="Content Placeholder 2"/>
          <p:cNvSpPr>
            <a:spLocks noGrp="1"/>
          </p:cNvSpPr>
          <p:nvPr>
            <p:ph idx="1"/>
          </p:nvPr>
        </p:nvSpPr>
        <p:spPr/>
        <p:txBody>
          <a:bodyPr/>
          <a:lstStyle/>
          <a:p>
            <a:r>
              <a:rPr lang="en-US" dirty="0" smtClean="0"/>
              <a:t>Category A</a:t>
            </a:r>
          </a:p>
          <a:p>
            <a:pPr lvl="1"/>
            <a:r>
              <a:rPr lang="en-US" dirty="0" smtClean="0"/>
              <a:t>Easily spread; high mortality; public panic; pose a high risk to national security</a:t>
            </a:r>
          </a:p>
          <a:p>
            <a:pPr lvl="1"/>
            <a:r>
              <a:rPr lang="en-US" i="1" dirty="0" smtClean="0"/>
              <a:t>B. anthracis, C. botulinum</a:t>
            </a:r>
          </a:p>
          <a:p>
            <a:r>
              <a:rPr lang="en-US" dirty="0" smtClean="0"/>
              <a:t>Category B</a:t>
            </a:r>
          </a:p>
          <a:p>
            <a:pPr lvl="1"/>
            <a:r>
              <a:rPr lang="en-US" dirty="0" smtClean="0"/>
              <a:t>Moderately easy to spread; moderate illness rate; low mortality;</a:t>
            </a:r>
          </a:p>
          <a:p>
            <a:pPr lvl="1"/>
            <a:r>
              <a:rPr lang="en-US" i="1" dirty="0" smtClean="0"/>
              <a:t>Brucella, typhus,</a:t>
            </a:r>
          </a:p>
          <a:p>
            <a:r>
              <a:rPr lang="en-US" dirty="0" smtClean="0"/>
              <a:t>Category C</a:t>
            </a:r>
          </a:p>
          <a:p>
            <a:pPr lvl="1"/>
            <a:r>
              <a:rPr lang="en-US" dirty="0" smtClean="0"/>
              <a:t>Easily available, produced and spread; high mortality; major health impact;</a:t>
            </a:r>
          </a:p>
          <a:p>
            <a:pPr lvl="1"/>
            <a:r>
              <a:rPr lang="en-US" dirty="0" err="1" smtClean="0"/>
              <a:t>Nipah</a:t>
            </a:r>
            <a:r>
              <a:rPr lang="en-US" dirty="0" smtClean="0"/>
              <a:t>, tick-borne encephalitis</a:t>
            </a:r>
          </a:p>
        </p:txBody>
      </p:sp>
    </p:spTree>
    <p:extLst>
      <p:ext uri="{BB962C8B-B14F-4D97-AF65-F5344CB8AC3E}">
        <p14:creationId xmlns:p14="http://schemas.microsoft.com/office/powerpoint/2010/main" val="709538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biologic threat agents</a:t>
            </a:r>
          </a:p>
        </p:txBody>
      </p:sp>
      <p:graphicFrame>
        <p:nvGraphicFramePr>
          <p:cNvPr id="5" name="Table 4"/>
          <p:cNvGraphicFramePr>
            <a:graphicFrameLocks noGrp="1"/>
          </p:cNvGraphicFramePr>
          <p:nvPr>
            <p:extLst>
              <p:ext uri="{D42A27DB-BD31-4B8C-83A1-F6EECF244321}">
                <p14:modId xmlns:p14="http://schemas.microsoft.com/office/powerpoint/2010/main" val="2812334290"/>
              </p:ext>
            </p:extLst>
          </p:nvPr>
        </p:nvGraphicFramePr>
        <p:xfrm>
          <a:off x="568960" y="1032034"/>
          <a:ext cx="11480800" cy="5366721"/>
        </p:xfrm>
        <a:graphic>
          <a:graphicData uri="http://schemas.openxmlformats.org/drawingml/2006/table">
            <a:tbl>
              <a:tblPr firstRow="1" firstCol="1" bandRow="1"/>
              <a:tblGrid>
                <a:gridCol w="3454400"/>
                <a:gridCol w="4886960"/>
                <a:gridCol w="3139440"/>
              </a:tblGrid>
              <a:tr h="317005">
                <a:tc>
                  <a:txBody>
                    <a:bodyPr/>
                    <a:lstStyle/>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Arial" panose="020B0604020202020204" pitchFamily="34" charset="0"/>
                        </a:rPr>
                        <a:t>Category A</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b="1">
                          <a:effectLst/>
                          <a:latin typeface="Calibri" panose="020F0502020204030204" pitchFamily="34" charset="0"/>
                          <a:ea typeface="Calibri" panose="020F0502020204030204" pitchFamily="34" charset="0"/>
                          <a:cs typeface="Arial" panose="020B0604020202020204" pitchFamily="34" charset="0"/>
                        </a:rPr>
                        <a:t>Category B</a:t>
                      </a:r>
                      <a:endParaRPr lang="en-US" sz="2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800" b="1" dirty="0">
                          <a:effectLst/>
                          <a:latin typeface="Calibri" panose="020F0502020204030204" pitchFamily="34" charset="0"/>
                          <a:ea typeface="Calibri" panose="020F0502020204030204" pitchFamily="34" charset="0"/>
                          <a:cs typeface="Arial" panose="020B0604020202020204" pitchFamily="34" charset="0"/>
                        </a:rPr>
                        <a:t>Category C</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40001">
                <a:tc>
                  <a:txBody>
                    <a:bodyPr/>
                    <a:lstStyle/>
                    <a:p>
                      <a:pPr marL="0" marR="0">
                        <a:spcBef>
                          <a:spcPts val="0"/>
                        </a:spcBef>
                        <a:spcAft>
                          <a:spcPts val="0"/>
                        </a:spcAft>
                      </a:pPr>
                      <a:r>
                        <a:rPr lang="en-US" sz="1800" dirty="0" err="1">
                          <a:effectLst/>
                          <a:latin typeface="Times New Roman" panose="02020603050405020304" pitchFamily="18" charset="0"/>
                          <a:ea typeface="Calibri" panose="020F0502020204030204" pitchFamily="34" charset="0"/>
                          <a:cs typeface="Arial" panose="020B0604020202020204" pitchFamily="34" charset="0"/>
                        </a:rPr>
                        <a:t>Variola</a:t>
                      </a:r>
                      <a:r>
                        <a:rPr lang="en-US" sz="1800" dirty="0">
                          <a:effectLst/>
                          <a:latin typeface="Times New Roman" panose="02020603050405020304" pitchFamily="18" charset="0"/>
                          <a:ea typeface="Calibri" panose="020F0502020204030204" pitchFamily="34" charset="0"/>
                          <a:cs typeface="Arial" panose="020B0604020202020204" pitchFamily="34" charset="0"/>
                        </a:rPr>
                        <a:t> major (small pox)</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i="1" dirty="0">
                          <a:effectLst/>
                          <a:latin typeface="Times New Roman" panose="02020603050405020304" pitchFamily="18" charset="0"/>
                          <a:ea typeface="Calibri" panose="020F0502020204030204" pitchFamily="34" charset="0"/>
                          <a:cs typeface="Arial" panose="020B0604020202020204" pitchFamily="34" charset="0"/>
                        </a:rPr>
                        <a:t>Bacillus anthracis </a:t>
                      </a:r>
                      <a:r>
                        <a:rPr lang="en-US" sz="1800" dirty="0">
                          <a:effectLst/>
                          <a:latin typeface="Times New Roman" panose="02020603050405020304" pitchFamily="18" charset="0"/>
                          <a:ea typeface="Calibri" panose="020F0502020204030204" pitchFamily="34" charset="0"/>
                          <a:cs typeface="Arial" panose="020B0604020202020204" pitchFamily="34" charset="0"/>
                        </a:rPr>
                        <a:t>(anthrax)</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i="1" dirty="0">
                          <a:effectLst/>
                          <a:latin typeface="Times New Roman" panose="02020603050405020304" pitchFamily="18" charset="0"/>
                          <a:ea typeface="Calibri" panose="020F0502020204030204" pitchFamily="34" charset="0"/>
                          <a:cs typeface="Arial" panose="020B0604020202020204" pitchFamily="34" charset="0"/>
                        </a:rPr>
                        <a:t>Yersinia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pestis</a:t>
                      </a:r>
                      <a:r>
                        <a:rPr lang="en-US" sz="1800" i="1" dirty="0">
                          <a:effectLst/>
                          <a:latin typeface="Times New Roman" panose="02020603050405020304" pitchFamily="18" charset="0"/>
                          <a:ea typeface="Calibri" panose="020F0502020204030204" pitchFamily="34" charset="0"/>
                          <a:cs typeface="Arial" panose="020B0604020202020204" pitchFamily="34" charset="0"/>
                        </a:rPr>
                        <a:t> </a:t>
                      </a:r>
                      <a:r>
                        <a:rPr lang="en-US" sz="1800" dirty="0">
                          <a:effectLst/>
                          <a:latin typeface="Times New Roman" panose="02020603050405020304" pitchFamily="18" charset="0"/>
                          <a:ea typeface="Calibri" panose="020F0502020204030204" pitchFamily="34" charset="0"/>
                          <a:cs typeface="Arial" panose="020B0604020202020204" pitchFamily="34" charset="0"/>
                        </a:rPr>
                        <a:t>(plague)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i="1" dirty="0">
                          <a:effectLst/>
                          <a:latin typeface="Times New Roman" panose="02020603050405020304" pitchFamily="18" charset="0"/>
                          <a:ea typeface="Calibri" panose="020F0502020204030204" pitchFamily="34" charset="0"/>
                          <a:cs typeface="Arial" panose="020B0604020202020204" pitchFamily="34" charset="0"/>
                        </a:rPr>
                        <a:t>Clostridium botulinum </a:t>
                      </a:r>
                      <a:r>
                        <a:rPr lang="en-US" sz="1800" dirty="0">
                          <a:effectLst/>
                          <a:latin typeface="Times New Roman" panose="02020603050405020304" pitchFamily="18" charset="0"/>
                          <a:ea typeface="Calibri" panose="020F0502020204030204" pitchFamily="34" charset="0"/>
                          <a:cs typeface="Arial" panose="020B0604020202020204" pitchFamily="34" charset="0"/>
                        </a:rPr>
                        <a:t>toxin (botulism)</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i="1" dirty="0" err="1">
                          <a:effectLst/>
                          <a:latin typeface="Times New Roman" panose="02020603050405020304" pitchFamily="18" charset="0"/>
                          <a:ea typeface="Calibri" panose="020F0502020204030204" pitchFamily="34" charset="0"/>
                          <a:cs typeface="Arial" panose="020B0604020202020204" pitchFamily="34" charset="0"/>
                        </a:rPr>
                        <a:t>Francisella</a:t>
                      </a:r>
                      <a:r>
                        <a:rPr lang="en-US" sz="1800" i="1" dirty="0">
                          <a:effectLst/>
                          <a:latin typeface="Times New Roman" panose="02020603050405020304" pitchFamily="18" charset="0"/>
                          <a:ea typeface="Calibri" panose="020F0502020204030204" pitchFamily="34" charset="0"/>
                          <a:cs typeface="Arial" panose="020B0604020202020204" pitchFamily="34" charset="0"/>
                        </a:rPr>
                        <a:t>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tularensis</a:t>
                      </a:r>
                      <a:r>
                        <a:rPr lang="en-US" sz="1800" i="1" dirty="0">
                          <a:effectLst/>
                          <a:latin typeface="Times New Roman" panose="02020603050405020304" pitchFamily="18" charset="0"/>
                          <a:ea typeface="Calibri" panose="020F0502020204030204" pitchFamily="34" charset="0"/>
                          <a:cs typeface="Arial" panose="020B0604020202020204" pitchFamily="34" charset="0"/>
                        </a:rPr>
                        <a:t> </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r>
                        <a:rPr lang="en-US" sz="1800" dirty="0" err="1">
                          <a:effectLst/>
                          <a:latin typeface="Times New Roman" panose="02020603050405020304" pitchFamily="18" charset="0"/>
                          <a:ea typeface="Calibri" panose="020F0502020204030204" pitchFamily="34" charset="0"/>
                          <a:cs typeface="Arial" panose="020B0604020202020204" pitchFamily="34" charset="0"/>
                        </a:rPr>
                        <a:t>tularaemia</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Filoviruses,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6075" marR="0" indent="0">
                        <a:spcBef>
                          <a:spcPts val="0"/>
                        </a:spcBef>
                        <a:spcAft>
                          <a:spcPts val="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Ebola hemorrhagic fever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6075" marR="0" indent="0">
                        <a:spcBef>
                          <a:spcPts val="0"/>
                        </a:spcBef>
                        <a:spcAft>
                          <a:spcPts val="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Marburg hemorrhagic fever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Arenaviruses,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6075" marR="0" indent="0">
                        <a:spcBef>
                          <a:spcPts val="0"/>
                        </a:spcBef>
                        <a:spcAft>
                          <a:spcPts val="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Lassa (Lassa fever)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6075" marR="0" indent="0">
                        <a:spcBef>
                          <a:spcPts val="0"/>
                        </a:spcBef>
                        <a:spcAft>
                          <a:spcPts val="0"/>
                        </a:spcAft>
                      </a:pPr>
                      <a:r>
                        <a:rPr lang="en-US" sz="1800" dirty="0" err="1">
                          <a:effectLst/>
                          <a:latin typeface="Times New Roman" panose="02020603050405020304" pitchFamily="18" charset="0"/>
                          <a:ea typeface="Calibri" panose="020F0502020204030204" pitchFamily="34" charset="0"/>
                          <a:cs typeface="Arial" panose="020B0604020202020204" pitchFamily="34" charset="0"/>
                        </a:rPr>
                        <a:t>Junin</a:t>
                      </a:r>
                      <a:r>
                        <a:rPr lang="en-US" sz="1800" dirty="0">
                          <a:effectLst/>
                          <a:latin typeface="Times New Roman" panose="02020603050405020304" pitchFamily="18" charset="0"/>
                          <a:ea typeface="Calibri" panose="020F0502020204030204" pitchFamily="34" charset="0"/>
                          <a:cs typeface="Arial" panose="020B0604020202020204" pitchFamily="34" charset="0"/>
                        </a:rPr>
                        <a:t> (Argentine hemorrhagic fever</a:t>
                      </a:r>
                      <a:r>
                        <a:rPr lang="en-US" sz="1800" dirty="0" smtClean="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i="1" dirty="0" err="1">
                          <a:effectLst/>
                          <a:latin typeface="Times New Roman" panose="02020603050405020304" pitchFamily="18" charset="0"/>
                          <a:ea typeface="Calibri" panose="020F0502020204030204" pitchFamily="34" charset="0"/>
                          <a:cs typeface="Arial" panose="020B0604020202020204" pitchFamily="34" charset="0"/>
                        </a:rPr>
                        <a:t>Coxiella</a:t>
                      </a:r>
                      <a:r>
                        <a:rPr lang="en-US" sz="1800" i="1" dirty="0">
                          <a:effectLst/>
                          <a:latin typeface="Times New Roman" panose="02020603050405020304" pitchFamily="18" charset="0"/>
                          <a:ea typeface="Calibri" panose="020F0502020204030204" pitchFamily="34" charset="0"/>
                          <a:cs typeface="Arial" panose="020B0604020202020204" pitchFamily="34" charset="0"/>
                        </a:rPr>
                        <a:t>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burnetti</a:t>
                      </a:r>
                      <a:r>
                        <a:rPr lang="en-US" sz="1800" i="1" dirty="0">
                          <a:effectLst/>
                          <a:latin typeface="Times New Roman" panose="02020603050405020304" pitchFamily="18" charset="0"/>
                          <a:ea typeface="Calibri" panose="020F0502020204030204" pitchFamily="34" charset="0"/>
                          <a:cs typeface="Arial" panose="020B0604020202020204" pitchFamily="34" charset="0"/>
                        </a:rPr>
                        <a:t> </a:t>
                      </a:r>
                      <a:r>
                        <a:rPr lang="en-US" sz="1800" dirty="0">
                          <a:effectLst/>
                          <a:latin typeface="Times New Roman" panose="02020603050405020304" pitchFamily="18" charset="0"/>
                          <a:ea typeface="Calibri" panose="020F0502020204030204" pitchFamily="34" charset="0"/>
                          <a:cs typeface="Arial" panose="020B0604020202020204" pitchFamily="34" charset="0"/>
                        </a:rPr>
                        <a:t>(Q fever)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i="1" dirty="0">
                          <a:effectLst/>
                          <a:latin typeface="Times New Roman" panose="02020603050405020304" pitchFamily="18" charset="0"/>
                          <a:ea typeface="Calibri" panose="020F0502020204030204" pitchFamily="34" charset="0"/>
                          <a:cs typeface="Arial" panose="020B0604020202020204" pitchFamily="34" charset="0"/>
                        </a:rPr>
                        <a:t>Brucella </a:t>
                      </a:r>
                      <a:r>
                        <a:rPr lang="en-US" sz="1800" dirty="0">
                          <a:effectLst/>
                          <a:latin typeface="Times New Roman" panose="02020603050405020304" pitchFamily="18" charset="0"/>
                          <a:ea typeface="Calibri" panose="020F0502020204030204" pitchFamily="34" charset="0"/>
                          <a:cs typeface="Arial" panose="020B0604020202020204" pitchFamily="34" charset="0"/>
                        </a:rPr>
                        <a:t>species (brucellosis)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i="1" dirty="0" err="1">
                          <a:effectLst/>
                          <a:latin typeface="Times New Roman" panose="02020603050405020304" pitchFamily="18" charset="0"/>
                          <a:ea typeface="Calibri" panose="020F0502020204030204" pitchFamily="34" charset="0"/>
                          <a:cs typeface="Arial" panose="020B0604020202020204" pitchFamily="34" charset="0"/>
                        </a:rPr>
                        <a:t>Burkholderia</a:t>
                      </a:r>
                      <a:r>
                        <a:rPr lang="en-US" sz="1800" i="1" dirty="0">
                          <a:effectLst/>
                          <a:latin typeface="Times New Roman" panose="02020603050405020304" pitchFamily="18" charset="0"/>
                          <a:ea typeface="Calibri" panose="020F0502020204030204" pitchFamily="34" charset="0"/>
                          <a:cs typeface="Arial" panose="020B0604020202020204" pitchFamily="34" charset="0"/>
                        </a:rPr>
                        <a:t> mallei </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r>
                        <a:rPr lang="en-US" sz="1800" dirty="0" err="1">
                          <a:effectLst/>
                          <a:latin typeface="Times New Roman" panose="02020603050405020304" pitchFamily="18" charset="0"/>
                          <a:ea typeface="Calibri" panose="020F0502020204030204" pitchFamily="34" charset="0"/>
                          <a:cs typeface="Arial" panose="020B0604020202020204" pitchFamily="34" charset="0"/>
                        </a:rPr>
                        <a:t>glanders</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i="1" dirty="0" err="1">
                          <a:effectLst/>
                          <a:latin typeface="Times New Roman" panose="02020603050405020304" pitchFamily="18" charset="0"/>
                          <a:ea typeface="Calibri" panose="020F0502020204030204" pitchFamily="34" charset="0"/>
                          <a:cs typeface="Arial" panose="020B0604020202020204" pitchFamily="34" charset="0"/>
                        </a:rPr>
                        <a:t>Burkholderia</a:t>
                      </a:r>
                      <a:r>
                        <a:rPr lang="en-US" sz="1800" i="1" dirty="0">
                          <a:effectLst/>
                          <a:latin typeface="Times New Roman" panose="02020603050405020304" pitchFamily="18" charset="0"/>
                          <a:ea typeface="Calibri" panose="020F0502020204030204" pitchFamily="34" charset="0"/>
                          <a:cs typeface="Arial" panose="020B0604020202020204" pitchFamily="34" charset="0"/>
                        </a:rPr>
                        <a:t>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pseudomallei</a:t>
                      </a:r>
                      <a:r>
                        <a:rPr lang="en-US" sz="1800" i="1" dirty="0">
                          <a:effectLst/>
                          <a:latin typeface="Times New Roman" panose="02020603050405020304" pitchFamily="18" charset="0"/>
                          <a:ea typeface="Calibri" panose="020F0502020204030204" pitchFamily="34" charset="0"/>
                          <a:cs typeface="Arial" panose="020B0604020202020204" pitchFamily="34" charset="0"/>
                        </a:rPr>
                        <a:t> </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r>
                        <a:rPr lang="en-US" sz="1800" dirty="0" err="1">
                          <a:effectLst/>
                          <a:latin typeface="Times New Roman" panose="02020603050405020304" pitchFamily="18" charset="0"/>
                          <a:ea typeface="Calibri" panose="020F0502020204030204" pitchFamily="34" charset="0"/>
                          <a:cs typeface="Arial" panose="020B0604020202020204" pitchFamily="34" charset="0"/>
                        </a:rPr>
                        <a:t>Melioidosis</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dirty="0" smtClean="0">
                          <a:effectLst/>
                          <a:latin typeface="Times New Roman" panose="02020603050405020304" pitchFamily="18" charset="0"/>
                          <a:ea typeface="Calibri" panose="020F0502020204030204" pitchFamily="34" charset="0"/>
                          <a:cs typeface="Arial" panose="020B0604020202020204" pitchFamily="34" charset="0"/>
                        </a:rPr>
                        <a:t>Alphaviruses</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84163" marR="0" indent="0">
                        <a:spcBef>
                          <a:spcPts val="0"/>
                        </a:spcBef>
                        <a:spcAft>
                          <a:spcPts val="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Venezuelan </a:t>
                      </a:r>
                      <a:r>
                        <a:rPr lang="en-US" sz="1800" dirty="0" smtClean="0">
                          <a:effectLst/>
                          <a:latin typeface="Times New Roman" panose="02020603050405020304" pitchFamily="18" charset="0"/>
                          <a:ea typeface="Calibri" panose="020F0502020204030204" pitchFamily="34" charset="0"/>
                          <a:cs typeface="Arial" panose="020B0604020202020204" pitchFamily="34" charset="0"/>
                        </a:rPr>
                        <a:t>encephalomyelitis, Eastern </a:t>
                      </a:r>
                      <a:r>
                        <a:rPr lang="en-US" sz="1800" dirty="0">
                          <a:effectLst/>
                          <a:latin typeface="Times New Roman" panose="02020603050405020304" pitchFamily="18" charset="0"/>
                          <a:ea typeface="Calibri" panose="020F0502020204030204" pitchFamily="34" charset="0"/>
                          <a:cs typeface="Arial" panose="020B0604020202020204" pitchFamily="34" charset="0"/>
                        </a:rPr>
                        <a:t>and Western </a:t>
                      </a:r>
                      <a:r>
                        <a:rPr lang="en-US" sz="1800" dirty="0" smtClean="0">
                          <a:effectLst/>
                          <a:latin typeface="Times New Roman" panose="02020603050405020304" pitchFamily="18" charset="0"/>
                          <a:ea typeface="Calibri" panose="020F0502020204030204" pitchFamily="34" charset="0"/>
                          <a:cs typeface="Arial" panose="020B0604020202020204" pitchFamily="34" charset="0"/>
                        </a:rPr>
                        <a:t>equine, Encephalomyelitis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Ricin toxin from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Ricinus</a:t>
                      </a:r>
                      <a:r>
                        <a:rPr lang="en-US" sz="1800" i="1" dirty="0">
                          <a:effectLst/>
                          <a:latin typeface="Times New Roman" panose="02020603050405020304" pitchFamily="18" charset="0"/>
                          <a:ea typeface="Calibri" panose="020F0502020204030204" pitchFamily="34" charset="0"/>
                          <a:cs typeface="Arial" panose="020B0604020202020204" pitchFamily="34" charset="0"/>
                        </a:rPr>
                        <a:t> </a:t>
                      </a:r>
                      <a:r>
                        <a:rPr lang="en-US" sz="1800" i="1" dirty="0" err="1" smtClean="0">
                          <a:effectLst/>
                          <a:latin typeface="Times New Roman" panose="02020603050405020304" pitchFamily="18" charset="0"/>
                          <a:ea typeface="Calibri" panose="020F0502020204030204" pitchFamily="34" charset="0"/>
                          <a:cs typeface="Arial" panose="020B0604020202020204" pitchFamily="34" charset="0"/>
                        </a:rPr>
                        <a:t>communis</a:t>
                      </a:r>
                      <a:r>
                        <a:rPr lang="en-US" sz="1800" i="1"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1800" dirty="0" smtClean="0">
                          <a:effectLst/>
                          <a:latin typeface="Times New Roman" panose="02020603050405020304" pitchFamily="18" charset="0"/>
                          <a:ea typeface="Calibri" panose="020F0502020204030204" pitchFamily="34" charset="0"/>
                          <a:cs typeface="Arial" panose="020B0604020202020204" pitchFamily="34" charset="0"/>
                        </a:rPr>
                        <a:t>(</a:t>
                      </a:r>
                      <a:r>
                        <a:rPr lang="en-US" sz="1800" dirty="0">
                          <a:effectLst/>
                          <a:latin typeface="Times New Roman" panose="02020603050405020304" pitchFamily="18" charset="0"/>
                          <a:ea typeface="Calibri" panose="020F0502020204030204" pitchFamily="34" charset="0"/>
                          <a:cs typeface="Arial" panose="020B0604020202020204" pitchFamily="34" charset="0"/>
                        </a:rPr>
                        <a:t>Castor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bearns</a:t>
                      </a:r>
                      <a:r>
                        <a:rPr lang="en-US" sz="1800" dirty="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Epsilon toxin of </a:t>
                      </a:r>
                      <a:r>
                        <a:rPr lang="en-US" sz="1800" i="1" dirty="0">
                          <a:effectLst/>
                          <a:latin typeface="Times New Roman" panose="02020603050405020304" pitchFamily="18" charset="0"/>
                          <a:ea typeface="Calibri" panose="020F0502020204030204" pitchFamily="34" charset="0"/>
                          <a:cs typeface="Arial" panose="020B0604020202020204" pitchFamily="34" charset="0"/>
                        </a:rPr>
                        <a:t>Clostridium perfringens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i="1" dirty="0">
                          <a:effectLst/>
                          <a:latin typeface="Times New Roman" panose="02020603050405020304" pitchFamily="18" charset="0"/>
                          <a:ea typeface="Calibri" panose="020F0502020204030204" pitchFamily="34" charset="0"/>
                          <a:cs typeface="Arial" panose="020B0604020202020204" pitchFamily="34" charset="0"/>
                        </a:rPr>
                        <a:t>Staphylococcal </a:t>
                      </a:r>
                      <a:r>
                        <a:rPr lang="en-US" sz="1800" dirty="0">
                          <a:effectLst/>
                          <a:latin typeface="Times New Roman" panose="02020603050405020304" pitchFamily="18" charset="0"/>
                          <a:ea typeface="Calibri" panose="020F0502020204030204" pitchFamily="34" charset="0"/>
                          <a:cs typeface="Arial" panose="020B0604020202020204" pitchFamily="34" charset="0"/>
                        </a:rPr>
                        <a:t>enterotoxin B</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dirty="0" smtClean="0">
                          <a:effectLst/>
                          <a:latin typeface="Times New Roman" panose="02020603050405020304" pitchFamily="18" charset="0"/>
                          <a:ea typeface="Calibri" panose="020F0502020204030204" pitchFamily="34" charset="0"/>
                          <a:cs typeface="Arial" panose="020B0604020202020204" pitchFamily="34" charset="0"/>
                        </a:rPr>
                        <a:t>Food- </a:t>
                      </a:r>
                      <a:r>
                        <a:rPr lang="en-US" sz="1800" dirty="0">
                          <a:effectLst/>
                          <a:latin typeface="Times New Roman" panose="02020603050405020304" pitchFamily="18" charset="0"/>
                          <a:ea typeface="Calibri" panose="020F0502020204030204" pitchFamily="34" charset="0"/>
                          <a:cs typeface="Arial" panose="020B0604020202020204" pitchFamily="34" charset="0"/>
                        </a:rPr>
                        <a:t>or waterborne </a:t>
                      </a:r>
                      <a:r>
                        <a:rPr lang="en-US" sz="1800" dirty="0" smtClean="0">
                          <a:effectLst/>
                          <a:latin typeface="Times New Roman" panose="02020603050405020304" pitchFamily="18" charset="0"/>
                          <a:ea typeface="Calibri" panose="020F0502020204030204" pitchFamily="34" charset="0"/>
                          <a:cs typeface="Arial" panose="020B0604020202020204" pitchFamily="34" charset="0"/>
                        </a:rPr>
                        <a:t>pathogens: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84163" marR="0" indent="0">
                        <a:spcBef>
                          <a:spcPts val="0"/>
                        </a:spcBef>
                        <a:spcAft>
                          <a:spcPts val="0"/>
                        </a:spcAft>
                      </a:pPr>
                      <a:r>
                        <a:rPr lang="en-US" sz="1800" i="1" dirty="0" smtClean="0">
                          <a:effectLst/>
                          <a:latin typeface="Times New Roman" panose="02020603050405020304" pitchFamily="18" charset="0"/>
                          <a:ea typeface="Calibri" panose="020F0502020204030204" pitchFamily="34" charset="0"/>
                          <a:cs typeface="Arial" panose="020B0604020202020204" pitchFamily="34" charset="0"/>
                        </a:rPr>
                        <a:t>Salmonella,</a:t>
                      </a:r>
                      <a:r>
                        <a:rPr lang="en-US" sz="1800" i="1" baseline="0"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1800" i="1" dirty="0" err="1" smtClean="0">
                          <a:effectLst/>
                          <a:latin typeface="Times New Roman" panose="02020603050405020304" pitchFamily="18" charset="0"/>
                          <a:ea typeface="Calibri" panose="020F0502020204030204" pitchFamily="34" charset="0"/>
                          <a:cs typeface="Arial" panose="020B0604020202020204" pitchFamily="34" charset="0"/>
                        </a:rPr>
                        <a:t>Shigella</a:t>
                      </a:r>
                      <a:r>
                        <a:rPr lang="en-US" sz="1800" i="1" dirty="0" smtClean="0">
                          <a:effectLst/>
                          <a:latin typeface="Times New Roman" panose="02020603050405020304" pitchFamily="18" charset="0"/>
                          <a:ea typeface="Calibri" panose="020F0502020204030204" pitchFamily="34" charset="0"/>
                          <a:cs typeface="Arial" panose="020B0604020202020204" pitchFamily="34" charset="0"/>
                        </a:rPr>
                        <a:t>,</a:t>
                      </a:r>
                      <a:r>
                        <a:rPr lang="en-US" sz="1800" i="1" baseline="0"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1800" i="1" dirty="0" smtClean="0">
                          <a:effectLst/>
                          <a:latin typeface="Times New Roman" panose="02020603050405020304" pitchFamily="18" charset="0"/>
                          <a:ea typeface="Calibri" panose="020F0502020204030204" pitchFamily="34" charset="0"/>
                          <a:cs typeface="Arial" panose="020B0604020202020204" pitchFamily="34" charset="0"/>
                        </a:rPr>
                        <a:t>Escherichia </a:t>
                      </a:r>
                      <a:r>
                        <a:rPr lang="en-US" sz="1800" i="1" dirty="0">
                          <a:effectLst/>
                          <a:latin typeface="Times New Roman" panose="02020603050405020304" pitchFamily="18" charset="0"/>
                          <a:ea typeface="Calibri" panose="020F0502020204030204" pitchFamily="34" charset="0"/>
                          <a:cs typeface="Arial" panose="020B0604020202020204" pitchFamily="34" charset="0"/>
                        </a:rPr>
                        <a:t>coli </a:t>
                      </a:r>
                      <a:r>
                        <a:rPr lang="en-US" sz="1800" dirty="0">
                          <a:effectLst/>
                          <a:latin typeface="Times New Roman" panose="02020603050405020304" pitchFamily="18" charset="0"/>
                          <a:ea typeface="Calibri" panose="020F0502020204030204" pitchFamily="34" charset="0"/>
                          <a:cs typeface="Arial" panose="020B0604020202020204" pitchFamily="34" charset="0"/>
                        </a:rPr>
                        <a:t>0157:H7</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84163" marR="0" indent="0">
                        <a:spcBef>
                          <a:spcPts val="0"/>
                        </a:spcBef>
                        <a:spcAft>
                          <a:spcPts val="0"/>
                        </a:spcAft>
                      </a:pPr>
                      <a:r>
                        <a:rPr lang="en-US" sz="1800" i="1" dirty="0">
                          <a:effectLst/>
                          <a:latin typeface="Times New Roman" panose="02020603050405020304" pitchFamily="18" charset="0"/>
                          <a:ea typeface="Calibri" panose="020F0502020204030204" pitchFamily="34" charset="0"/>
                          <a:cs typeface="Arial" panose="020B0604020202020204" pitchFamily="34" charset="0"/>
                        </a:rPr>
                        <a:t>Vibrio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cholerae</a:t>
                      </a:r>
                      <a:r>
                        <a:rPr lang="en-US" sz="1800" dirty="0">
                          <a:effectLst/>
                          <a:latin typeface="Times New Roman" panose="02020603050405020304" pitchFamily="18" charset="0"/>
                          <a:ea typeface="Calibri" panose="020F0502020204030204" pitchFamily="34" charset="0"/>
                          <a:cs typeface="Arial" panose="020B0604020202020204" pitchFamily="34" charset="0"/>
                        </a:rPr>
                        <a:t>, </a:t>
                      </a:r>
                      <a:r>
                        <a:rPr lang="en-US" sz="1800" dirty="0" smtClean="0">
                          <a:effectLst/>
                          <a:latin typeface="Times New Roman" panose="02020603050405020304" pitchFamily="18" charset="0"/>
                          <a:ea typeface="Calibri" panose="020F0502020204030204" pitchFamily="34" charset="0"/>
                          <a:cs typeface="Arial" panose="020B0604020202020204" pitchFamily="34" charset="0"/>
                        </a:rPr>
                        <a:t>and </a:t>
                      </a:r>
                      <a:r>
                        <a:rPr lang="en-US" sz="1800" i="1" dirty="0" smtClean="0">
                          <a:effectLst/>
                          <a:latin typeface="Times New Roman" panose="02020603050405020304" pitchFamily="18" charset="0"/>
                          <a:ea typeface="Calibri" panose="020F0502020204030204" pitchFamily="34" charset="0"/>
                          <a:cs typeface="Arial" panose="020B0604020202020204" pitchFamily="34" charset="0"/>
                        </a:rPr>
                        <a:t>Cryptosporidium </a:t>
                      </a:r>
                      <a:r>
                        <a:rPr lang="en-US" sz="1800" i="1" dirty="0" err="1" smtClean="0">
                          <a:effectLst/>
                          <a:latin typeface="Times New Roman" panose="02020603050405020304" pitchFamily="18" charset="0"/>
                          <a:ea typeface="Calibri" panose="020F0502020204030204" pitchFamily="34" charset="0"/>
                          <a:cs typeface="Arial" panose="020B0604020202020204" pitchFamily="34" charset="0"/>
                        </a:rPr>
                        <a:t>parvum</a:t>
                      </a:r>
                      <a:endParaRPr lang="en-US" sz="1800" i="0" dirty="0">
                        <a:effectLst/>
                        <a:latin typeface="Calibri" panose="020F0502020204030204" pitchFamily="34" charset="0"/>
                        <a:ea typeface="Calibri" panose="020F0502020204030204" pitchFamily="34" charset="0"/>
                        <a:cs typeface="Arial" panose="020B0604020202020204" pitchFamily="34" charset="0"/>
                      </a:endParaRPr>
                    </a:p>
                    <a:p>
                      <a:pPr marL="0" marR="0" indent="0">
                        <a:spcBef>
                          <a:spcPts val="0"/>
                        </a:spcBef>
                        <a:spcAft>
                          <a:spcPts val="0"/>
                        </a:spcAft>
                      </a:pPr>
                      <a:r>
                        <a:rPr lang="en-US" sz="1800" i="1" dirty="0" smtClean="0">
                          <a:effectLst/>
                          <a:latin typeface="Times New Roman" panose="02020603050405020304" pitchFamily="18" charset="0"/>
                          <a:ea typeface="Calibri" panose="020F0502020204030204" pitchFamily="34" charset="0"/>
                          <a:cs typeface="Arial" panose="020B0604020202020204" pitchFamily="34" charset="0"/>
                        </a:rPr>
                        <a:t>Rickettsia </a:t>
                      </a:r>
                      <a:r>
                        <a:rPr lang="en-US" sz="1800" i="1" dirty="0" err="1">
                          <a:effectLst/>
                          <a:latin typeface="Times New Roman" panose="02020603050405020304" pitchFamily="18" charset="0"/>
                          <a:ea typeface="Calibri" panose="020F0502020204030204" pitchFamily="34" charset="0"/>
                          <a:cs typeface="Arial" panose="020B0604020202020204" pitchFamily="34" charset="0"/>
                        </a:rPr>
                        <a:t>prowaken</a:t>
                      </a:r>
                      <a:r>
                        <a:rPr lang="en-US" sz="1800" i="1" dirty="0">
                          <a:effectLst/>
                          <a:latin typeface="Times New Roman" panose="02020603050405020304" pitchFamily="18" charset="0"/>
                          <a:ea typeface="Calibri" panose="020F0502020204030204" pitchFamily="34" charset="0"/>
                          <a:cs typeface="Arial" panose="020B0604020202020204" pitchFamily="34" charset="0"/>
                        </a:rPr>
                        <a:t> </a:t>
                      </a:r>
                      <a:r>
                        <a:rPr lang="en-US" sz="1800" dirty="0">
                          <a:effectLst/>
                          <a:latin typeface="Times New Roman" panose="02020603050405020304" pitchFamily="18" charset="0"/>
                          <a:ea typeface="Calibri" panose="020F0502020204030204" pitchFamily="34" charset="0"/>
                          <a:cs typeface="Arial" panose="020B0604020202020204" pitchFamily="34" charset="0"/>
                        </a:rPr>
                        <a:t>(Typhus fever</a:t>
                      </a:r>
                      <a:r>
                        <a:rPr lang="en-US" sz="1800" dirty="0" smtClean="0">
                          <a:effectLst/>
                          <a:latin typeface="Times New Roman" panose="02020603050405020304" pitchFamily="18" charset="0"/>
                          <a:ea typeface="Calibri" panose="020F0502020204030204" pitchFamily="34" charset="0"/>
                          <a:cs typeface="Arial" panose="020B060402020202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err="1">
                          <a:effectLst/>
                          <a:latin typeface="Times New Roman" panose="02020603050405020304" pitchFamily="18" charset="0"/>
                          <a:ea typeface="Calibri" panose="020F0502020204030204" pitchFamily="34" charset="0"/>
                          <a:cs typeface="Arial" panose="020B0604020202020204" pitchFamily="34" charset="0"/>
                        </a:rPr>
                        <a:t>Nipah</a:t>
                      </a:r>
                      <a:r>
                        <a:rPr lang="en-US" sz="1800" dirty="0">
                          <a:effectLst/>
                          <a:latin typeface="Times New Roman" panose="02020603050405020304" pitchFamily="18" charset="0"/>
                          <a:ea typeface="Calibri" panose="020F0502020204030204" pitchFamily="34" charset="0"/>
                          <a:cs typeface="Arial" panose="020B0604020202020204" pitchFamily="34" charset="0"/>
                        </a:rPr>
                        <a:t> virus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Hantaviruses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dirty="0" err="1">
                          <a:effectLst/>
                          <a:latin typeface="Times New Roman" panose="02020603050405020304" pitchFamily="18" charset="0"/>
                          <a:ea typeface="Calibri" panose="020F0502020204030204" pitchFamily="34" charset="0"/>
                          <a:cs typeface="Arial" panose="020B0604020202020204" pitchFamily="34" charset="0"/>
                        </a:rPr>
                        <a:t>Tickborne</a:t>
                      </a:r>
                      <a:r>
                        <a:rPr lang="en-US" sz="1800" dirty="0">
                          <a:effectLst/>
                          <a:latin typeface="Times New Roman" panose="02020603050405020304" pitchFamily="18" charset="0"/>
                          <a:ea typeface="Calibri" panose="020F0502020204030204" pitchFamily="34" charset="0"/>
                          <a:cs typeface="Arial" panose="020B0604020202020204" pitchFamily="34" charset="0"/>
                        </a:rPr>
                        <a:t> hemorrhagic fever viruses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dirty="0" err="1">
                          <a:effectLst/>
                          <a:latin typeface="Times New Roman" panose="02020603050405020304" pitchFamily="18" charset="0"/>
                          <a:ea typeface="Calibri" panose="020F0502020204030204" pitchFamily="34" charset="0"/>
                          <a:cs typeface="Arial" panose="020B0604020202020204" pitchFamily="34" charset="0"/>
                        </a:rPr>
                        <a:t>Tickborne</a:t>
                      </a:r>
                      <a:r>
                        <a:rPr lang="en-US" sz="1800" dirty="0">
                          <a:effectLst/>
                          <a:latin typeface="Times New Roman" panose="02020603050405020304" pitchFamily="18" charset="0"/>
                          <a:ea typeface="Calibri" panose="020F0502020204030204" pitchFamily="34" charset="0"/>
                          <a:cs typeface="Arial" panose="020B0604020202020204" pitchFamily="34" charset="0"/>
                        </a:rPr>
                        <a:t> encephalitis viruses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Yellow </a:t>
                      </a:r>
                      <a:r>
                        <a:rPr lang="en-US" sz="1800" dirty="0" smtClean="0">
                          <a:effectLst/>
                          <a:latin typeface="Times New Roman" panose="02020603050405020304" pitchFamily="18" charset="0"/>
                          <a:ea typeface="Calibri" panose="020F0502020204030204" pitchFamily="34" charset="0"/>
                          <a:cs typeface="Arial" panose="020B0604020202020204" pitchFamily="34" charset="0"/>
                        </a:rPr>
                        <a:t>Fever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812235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a:bodyPr>
          <a:lstStyle/>
          <a:p>
            <a:r>
              <a:rPr lang="en-US" sz="3600" dirty="0" smtClean="0"/>
              <a:t>Anthrax</a:t>
            </a:r>
          </a:p>
          <a:p>
            <a:r>
              <a:rPr lang="en-US" sz="3600" dirty="0" smtClean="0"/>
              <a:t>Plague</a:t>
            </a:r>
          </a:p>
          <a:p>
            <a:r>
              <a:rPr lang="en-US" sz="3600" dirty="0" smtClean="0"/>
              <a:t>Smallpox</a:t>
            </a:r>
          </a:p>
          <a:p>
            <a:r>
              <a:rPr lang="en-US" sz="3600" dirty="0" smtClean="0"/>
              <a:t>Tularemia</a:t>
            </a:r>
          </a:p>
          <a:p>
            <a:r>
              <a:rPr lang="en-US" sz="3600" dirty="0" smtClean="0"/>
              <a:t>Equine encephalitis</a:t>
            </a:r>
          </a:p>
          <a:p>
            <a:r>
              <a:rPr lang="en-US" sz="3600" dirty="0" smtClean="0"/>
              <a:t>Hemorrhagic fevers</a:t>
            </a:r>
          </a:p>
          <a:p>
            <a:endParaRPr lang="en-US" sz="3600" dirty="0"/>
          </a:p>
        </p:txBody>
      </p:sp>
      <p:sp>
        <p:nvSpPr>
          <p:cNvPr id="4" name="Content Placeholder 3"/>
          <p:cNvSpPr>
            <a:spLocks noGrp="1"/>
          </p:cNvSpPr>
          <p:nvPr>
            <p:ph sz="half" idx="2"/>
          </p:nvPr>
        </p:nvSpPr>
        <p:spPr/>
        <p:txBody>
          <a:bodyPr/>
          <a:lstStyle/>
          <a:p>
            <a:r>
              <a:rPr lang="en-US" sz="3600" dirty="0" smtClean="0"/>
              <a:t>Botulinum</a:t>
            </a:r>
          </a:p>
          <a:p>
            <a:r>
              <a:rPr lang="en-US" sz="3600" dirty="0" smtClean="0"/>
              <a:t>Ricin</a:t>
            </a:r>
          </a:p>
          <a:p>
            <a:r>
              <a:rPr lang="en-US" sz="3600" dirty="0" err="1" smtClean="0"/>
              <a:t>Tricothecene</a:t>
            </a:r>
            <a:r>
              <a:rPr lang="en-US" sz="3600" dirty="0" smtClean="0"/>
              <a:t> mycotoxins</a:t>
            </a:r>
          </a:p>
          <a:p>
            <a:r>
              <a:rPr lang="en-US" sz="3600" dirty="0" smtClean="0"/>
              <a:t>Staphylococcal enterotoxins</a:t>
            </a:r>
          </a:p>
          <a:p>
            <a:r>
              <a:rPr lang="en-US" sz="3600" dirty="0" smtClean="0"/>
              <a:t>Toxins from marine algae</a:t>
            </a:r>
            <a:endParaRPr lang="en-US" sz="3600" dirty="0"/>
          </a:p>
        </p:txBody>
      </p:sp>
      <p:sp>
        <p:nvSpPr>
          <p:cNvPr id="2" name="Title 1"/>
          <p:cNvSpPr>
            <a:spLocks noGrp="1"/>
          </p:cNvSpPr>
          <p:nvPr>
            <p:ph type="title"/>
          </p:nvPr>
        </p:nvSpPr>
        <p:spPr/>
        <p:txBody>
          <a:bodyPr/>
          <a:lstStyle/>
          <a:p>
            <a:r>
              <a:rPr lang="en-US" dirty="0" smtClean="0"/>
              <a:t>Potential bacterial and viral bioweapons</a:t>
            </a:r>
            <a:endParaRPr lang="en-US" dirty="0"/>
          </a:p>
        </p:txBody>
      </p:sp>
    </p:spTree>
    <p:extLst>
      <p:ext uri="{BB962C8B-B14F-4D97-AF65-F5344CB8AC3E}">
        <p14:creationId xmlns:p14="http://schemas.microsoft.com/office/powerpoint/2010/main" val="17287282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likely agents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40702905"/>
              </p:ext>
            </p:extLst>
          </p:nvPr>
        </p:nvGraphicFramePr>
        <p:xfrm>
          <a:off x="950258" y="1014592"/>
          <a:ext cx="10785661" cy="4452867"/>
        </p:xfrm>
        <a:graphic>
          <a:graphicData uri="http://schemas.openxmlformats.org/drawingml/2006/table">
            <a:tbl>
              <a:tblPr firstRow="1" bandRow="1">
                <a:tableStyleId>{9D7B26C5-4107-4FEC-AEDC-1716B250A1EF}</a:tableStyleId>
              </a:tblPr>
              <a:tblGrid>
                <a:gridCol w="3299587"/>
                <a:gridCol w="4989571"/>
                <a:gridCol w="2496503"/>
              </a:tblGrid>
              <a:tr h="79066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Disease</a:t>
                      </a:r>
                      <a:endParaRPr kumimoji="0" lang="en-US" sz="2400" b="1" i="0" u="none" strike="noStrike" cap="none" normalizeH="0" baseline="0" dirty="0" smtClean="0">
                        <a:ln>
                          <a:noFill/>
                        </a:ln>
                        <a:solidFill>
                          <a:schemeClr val="tx1"/>
                        </a:solidFill>
                        <a:effectLst/>
                        <a:latin typeface="Plump MT" pitchFamily="34" charset="0"/>
                      </a:endParaRPr>
                    </a:p>
                  </a:txBody>
                  <a:tcPr marT="45714" marB="45714"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Symptoms</a:t>
                      </a:r>
                      <a:endParaRPr kumimoji="0" lang="en-US" sz="2400" b="1" i="0" u="none" strike="noStrike" cap="none" normalizeH="0" baseline="0" dirty="0" smtClean="0">
                        <a:ln>
                          <a:noFill/>
                        </a:ln>
                        <a:solidFill>
                          <a:schemeClr val="tx1"/>
                        </a:solidFill>
                        <a:effectLst/>
                        <a:latin typeface="Plump MT" pitchFamily="34" charset="0"/>
                      </a:endParaRPr>
                    </a:p>
                  </a:txBody>
                  <a:tcPr marT="45714" marB="45714" anchor="ct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Treatment</a:t>
                      </a:r>
                      <a:endParaRPr kumimoji="0" lang="en-US" sz="2400" b="1" i="0" u="none" strike="noStrike" cap="none" normalizeH="0" baseline="0" dirty="0" smtClean="0">
                        <a:ln>
                          <a:noFill/>
                        </a:ln>
                        <a:solidFill>
                          <a:schemeClr val="tx1"/>
                        </a:solidFill>
                        <a:effectLst/>
                        <a:latin typeface="Plump MT" pitchFamily="34" charset="0"/>
                      </a:endParaRPr>
                    </a:p>
                  </a:txBody>
                  <a:tcPr marT="45714" marB="45714" anchor="ctr" horzOverflow="overflow"/>
                </a:tc>
              </a:tr>
              <a:tr h="10271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Anthrax (bacterium)</a:t>
                      </a:r>
                      <a:endParaRPr kumimoji="0" lang="en-US" sz="2400" b="0" i="0" u="none" strike="noStrike" cap="none" normalizeH="0" baseline="0" dirty="0" smtClean="0">
                        <a:ln>
                          <a:noFill/>
                        </a:ln>
                        <a:solidFill>
                          <a:schemeClr val="tx1"/>
                        </a:solidFill>
                        <a:effectLst/>
                        <a:latin typeface="Arial" pitchFamily="34" charset="0"/>
                      </a:endParaRPr>
                    </a:p>
                  </a:txBody>
                  <a:tcPr marT="45714" marB="45714" anchor="ct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High Fever, labored breathing</a:t>
                      </a:r>
                      <a:endParaRPr kumimoji="0" lang="en-US" sz="2400" b="0" i="0" u="none" strike="noStrike" cap="none" normalizeH="0" baseline="0" dirty="0" smtClean="0">
                        <a:ln>
                          <a:noFill/>
                        </a:ln>
                        <a:solidFill>
                          <a:schemeClr val="tx1"/>
                        </a:solidFill>
                        <a:effectLst/>
                        <a:latin typeface="Arial" pitchFamily="34" charset="0"/>
                      </a:endParaRPr>
                    </a:p>
                  </a:txBody>
                  <a:tcPr marT="45714" marB="45714" anchor="ct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antibiotic, vaccine</a:t>
                      </a:r>
                      <a:endParaRPr kumimoji="0" lang="en-US" sz="2400" b="0" i="0" u="none" strike="noStrike" cap="none" normalizeH="0" baseline="0" dirty="0" smtClean="0">
                        <a:ln>
                          <a:noFill/>
                        </a:ln>
                        <a:solidFill>
                          <a:schemeClr val="tx1"/>
                        </a:solidFill>
                        <a:effectLst/>
                        <a:latin typeface="Arial" pitchFamily="34" charset="0"/>
                      </a:endParaRPr>
                    </a:p>
                  </a:txBody>
                  <a:tcPr marT="45714" marB="45714" anchor="ctr" horzOverflow="overflow"/>
                </a:tc>
              </a:tr>
              <a:tr h="80400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smtClean="0">
                          <a:ln>
                            <a:noFill/>
                          </a:ln>
                          <a:effectLst/>
                        </a:rPr>
                        <a:t>Small Pox Fever (virus)</a:t>
                      </a:r>
                      <a:endParaRPr kumimoji="0" lang="en-US" sz="2400" b="0" i="0" u="none" strike="noStrike" cap="none" normalizeH="0" baseline="0" smtClean="0">
                        <a:ln>
                          <a:noFill/>
                        </a:ln>
                        <a:solidFill>
                          <a:schemeClr val="tx1"/>
                        </a:solidFill>
                        <a:effectLst/>
                        <a:latin typeface="Arial" pitchFamily="34" charset="0"/>
                      </a:endParaRPr>
                    </a:p>
                  </a:txBody>
                  <a:tcPr marT="45714" marB="45714" anchor="ct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Headache, vomiting</a:t>
                      </a:r>
                      <a:endParaRPr kumimoji="0" lang="en-US" sz="2400" b="0" i="0" u="none" strike="noStrike" cap="none" normalizeH="0" baseline="0" dirty="0" smtClean="0">
                        <a:ln>
                          <a:noFill/>
                        </a:ln>
                        <a:solidFill>
                          <a:schemeClr val="tx1"/>
                        </a:solidFill>
                        <a:effectLst/>
                        <a:latin typeface="Arial" pitchFamily="34" charset="0"/>
                      </a:endParaRPr>
                    </a:p>
                  </a:txBody>
                  <a:tcPr marT="45714" marB="45714" anchor="ct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vaccine, </a:t>
                      </a:r>
                      <a:r>
                        <a:rPr kumimoji="0" lang="en-US" sz="2400" u="none" strike="noStrike" cap="none" normalizeH="0" baseline="0" dirty="0" err="1" smtClean="0">
                          <a:ln>
                            <a:noFill/>
                          </a:ln>
                          <a:effectLst/>
                        </a:rPr>
                        <a:t>cidofovir</a:t>
                      </a:r>
                      <a:endParaRPr kumimoji="0" lang="en-US" sz="2400" b="0" i="0" u="none" strike="noStrike" cap="none" normalizeH="0" baseline="0" dirty="0" smtClean="0">
                        <a:ln>
                          <a:noFill/>
                        </a:ln>
                        <a:solidFill>
                          <a:schemeClr val="tx1"/>
                        </a:solidFill>
                        <a:effectLst/>
                        <a:latin typeface="Arial" pitchFamily="34" charset="0"/>
                      </a:endParaRPr>
                    </a:p>
                  </a:txBody>
                  <a:tcPr marT="45714" marB="45714" anchor="ctr" horzOverflow="overflow"/>
                </a:tc>
              </a:tr>
              <a:tr h="10271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Botulism (bacteria toxin)</a:t>
                      </a:r>
                      <a:endParaRPr kumimoji="0" lang="en-US" sz="2400" b="0" i="0" u="none" strike="noStrike" cap="none" normalizeH="0" baseline="0" dirty="0" smtClean="0">
                        <a:ln>
                          <a:noFill/>
                        </a:ln>
                        <a:solidFill>
                          <a:schemeClr val="tx1"/>
                        </a:solidFill>
                        <a:effectLst/>
                        <a:latin typeface="Arial" pitchFamily="34" charset="0"/>
                      </a:endParaRPr>
                    </a:p>
                  </a:txBody>
                  <a:tcPr marT="45714" marB="45714" anchor="ct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smtClean="0">
                          <a:ln>
                            <a:noFill/>
                          </a:ln>
                          <a:effectLst/>
                        </a:rPr>
                        <a:t>Nausea, fatigue, cramps, headache, respiratory paralysis</a:t>
                      </a:r>
                      <a:endParaRPr kumimoji="0" lang="en-US" sz="2400" b="0" i="0" u="none" strike="noStrike" cap="none" normalizeH="0" baseline="0" smtClean="0">
                        <a:ln>
                          <a:noFill/>
                        </a:ln>
                        <a:solidFill>
                          <a:schemeClr val="tx1"/>
                        </a:solidFill>
                        <a:effectLst/>
                        <a:latin typeface="Arial" pitchFamily="34" charset="0"/>
                      </a:endParaRPr>
                    </a:p>
                  </a:txBody>
                  <a:tcPr marT="45714" marB="45714" anchor="ct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equine antitoxin</a:t>
                      </a:r>
                      <a:endParaRPr kumimoji="0" lang="en-US" sz="2400" b="0" i="0" u="none" strike="noStrike" cap="none" normalizeH="0" baseline="0" dirty="0" smtClean="0">
                        <a:ln>
                          <a:noFill/>
                        </a:ln>
                        <a:solidFill>
                          <a:schemeClr val="tx1"/>
                        </a:solidFill>
                        <a:effectLst/>
                        <a:latin typeface="Arial" pitchFamily="34" charset="0"/>
                      </a:endParaRPr>
                    </a:p>
                  </a:txBody>
                  <a:tcPr marT="45714" marB="45714" anchor="ctr" horzOverflow="overflow"/>
                </a:tc>
              </a:tr>
              <a:tr h="804001">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Plague (bacterium) </a:t>
                      </a:r>
                      <a:endParaRPr kumimoji="0" lang="en-US" sz="2400" b="0" i="0" u="none" strike="noStrike" cap="none" normalizeH="0" baseline="0" dirty="0" smtClean="0">
                        <a:ln>
                          <a:noFill/>
                        </a:ln>
                        <a:solidFill>
                          <a:schemeClr val="tx1"/>
                        </a:solidFill>
                        <a:effectLst/>
                        <a:latin typeface="Arial" pitchFamily="34" charset="0"/>
                      </a:endParaRPr>
                    </a:p>
                  </a:txBody>
                  <a:tcPr marT="45714" marB="45714" anchor="ct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Lung infection, pneumonia</a:t>
                      </a:r>
                      <a:endParaRPr kumimoji="0" lang="en-US" sz="2400" b="0" i="0" u="none" strike="noStrike" cap="none" normalizeH="0" baseline="0" dirty="0" smtClean="0">
                        <a:ln>
                          <a:noFill/>
                        </a:ln>
                        <a:solidFill>
                          <a:schemeClr val="tx1"/>
                        </a:solidFill>
                        <a:effectLst/>
                        <a:latin typeface="Arial" pitchFamily="34" charset="0"/>
                      </a:endParaRPr>
                    </a:p>
                  </a:txBody>
                  <a:tcPr marT="45714" marB="45714" anchor="ct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antibiotic, vaccine</a:t>
                      </a:r>
                      <a:endParaRPr kumimoji="0" lang="en-US" sz="2400" b="0" i="0" u="none" strike="noStrike" cap="none" normalizeH="0" baseline="0" dirty="0" smtClean="0">
                        <a:ln>
                          <a:noFill/>
                        </a:ln>
                        <a:solidFill>
                          <a:schemeClr val="tx1"/>
                        </a:solidFill>
                        <a:effectLst/>
                        <a:latin typeface="Arial" pitchFamily="34" charset="0"/>
                      </a:endParaRPr>
                    </a:p>
                  </a:txBody>
                  <a:tcPr marT="45714" marB="45714" anchor="ctr" horzOverflow="overflow"/>
                </a:tc>
              </a:tr>
            </a:tbl>
          </a:graphicData>
        </a:graphic>
      </p:graphicFrame>
    </p:spTree>
    <p:extLst>
      <p:ext uri="{BB962C8B-B14F-4D97-AF65-F5344CB8AC3E}">
        <p14:creationId xmlns:p14="http://schemas.microsoft.com/office/powerpoint/2010/main" val="746937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biologic weapons system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70807070"/>
              </p:ext>
            </p:extLst>
          </p:nvPr>
        </p:nvGraphicFramePr>
        <p:xfrm>
          <a:off x="950913" y="1077913"/>
          <a:ext cx="10952162" cy="5307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70312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biologic weapon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0131925"/>
              </p:ext>
            </p:extLst>
          </p:nvPr>
        </p:nvGraphicFramePr>
        <p:xfrm>
          <a:off x="950913" y="1077913"/>
          <a:ext cx="10952162" cy="5307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668355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a:t>
            </a:r>
            <a:endParaRPr lang="en-US" dirty="0"/>
          </a:p>
        </p:txBody>
      </p:sp>
      <p:sp>
        <p:nvSpPr>
          <p:cNvPr id="3" name="Content Placeholder 2"/>
          <p:cNvSpPr>
            <a:spLocks noGrp="1"/>
          </p:cNvSpPr>
          <p:nvPr>
            <p:ph idx="1"/>
          </p:nvPr>
        </p:nvSpPr>
        <p:spPr/>
        <p:txBody>
          <a:bodyPr/>
          <a:lstStyle/>
          <a:p>
            <a:r>
              <a:rPr lang="en-US" sz="3600" dirty="0" smtClean="0"/>
              <a:t>Mortality impact</a:t>
            </a:r>
          </a:p>
          <a:p>
            <a:pPr lvl="1"/>
            <a:r>
              <a:rPr lang="en-US" sz="3600" dirty="0" smtClean="0"/>
              <a:t>1 kg of anthrax powder can kill up to 100,000 persons</a:t>
            </a:r>
          </a:p>
          <a:p>
            <a:endParaRPr lang="en-US" sz="3600" dirty="0" smtClean="0"/>
          </a:p>
          <a:p>
            <a:r>
              <a:rPr lang="en-US" sz="3600" dirty="0" smtClean="0"/>
              <a:t>Economic impact</a:t>
            </a:r>
          </a:p>
          <a:p>
            <a:pPr lvl="1"/>
            <a:r>
              <a:rPr lang="en-US" sz="3600" dirty="0" smtClean="0"/>
              <a:t>Brucella: $478 million per 100,000 persons exposed</a:t>
            </a:r>
          </a:p>
          <a:p>
            <a:pPr lvl="1"/>
            <a:r>
              <a:rPr lang="en-US" sz="3600" dirty="0" smtClean="0"/>
              <a:t>Anthrax: $26.2 billion </a:t>
            </a:r>
            <a:r>
              <a:rPr lang="en-US" sz="3600" dirty="0"/>
              <a:t>per 100,000 persons exposed</a:t>
            </a:r>
            <a:endParaRPr lang="en-US" sz="3600" dirty="0" smtClean="0"/>
          </a:p>
          <a:p>
            <a:pPr lvl="1"/>
            <a:endParaRPr lang="en-US" dirty="0"/>
          </a:p>
        </p:txBody>
      </p:sp>
    </p:spTree>
    <p:extLst>
      <p:ext uri="{BB962C8B-B14F-4D97-AF65-F5344CB8AC3E}">
        <p14:creationId xmlns:p14="http://schemas.microsoft.com/office/powerpoint/2010/main" val="29752380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RESPONSE</a:t>
            </a:r>
            <a:endParaRPr lang="en-US" dirty="0"/>
          </a:p>
        </p:txBody>
      </p:sp>
    </p:spTree>
    <p:extLst>
      <p:ext uri="{BB962C8B-B14F-4D97-AF65-F5344CB8AC3E}">
        <p14:creationId xmlns:p14="http://schemas.microsoft.com/office/powerpoint/2010/main" val="21509408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Unique challenges</a:t>
            </a:r>
            <a:endParaRPr lang="en-US" dirty="0"/>
          </a:p>
        </p:txBody>
      </p:sp>
      <p:sp>
        <p:nvSpPr>
          <p:cNvPr id="3" name="Content Placeholder 2"/>
          <p:cNvSpPr>
            <a:spLocks noGrp="1"/>
          </p:cNvSpPr>
          <p:nvPr>
            <p:ph idx="1"/>
          </p:nvPr>
        </p:nvSpPr>
        <p:spPr>
          <a:xfrm>
            <a:off x="950260" y="950497"/>
            <a:ext cx="10952842" cy="5522494"/>
          </a:xfrm>
        </p:spPr>
        <p:txBody>
          <a:bodyPr>
            <a:normAutofit/>
          </a:bodyPr>
          <a:lstStyle/>
          <a:p>
            <a:r>
              <a:rPr lang="en-US" dirty="0" smtClean="0"/>
              <a:t>Bioweapons attacks can be overt or covert</a:t>
            </a:r>
          </a:p>
          <a:p>
            <a:r>
              <a:rPr lang="en-US" dirty="0" smtClean="0"/>
              <a:t>Covert attacks are more likely and pose unique challenges</a:t>
            </a:r>
          </a:p>
          <a:p>
            <a:pPr lvl="1"/>
            <a:r>
              <a:rPr lang="en-US" dirty="0" smtClean="0"/>
              <a:t>Delay between exposure and onset of illness</a:t>
            </a:r>
          </a:p>
          <a:p>
            <a:pPr lvl="1"/>
            <a:r>
              <a:rPr lang="en-US" dirty="0" smtClean="0"/>
              <a:t>Difficulty in identifying the attack</a:t>
            </a:r>
          </a:p>
          <a:p>
            <a:pPr lvl="1"/>
            <a:r>
              <a:rPr lang="en-US" dirty="0" smtClean="0"/>
              <a:t>Difficulty in identifying the organism</a:t>
            </a:r>
          </a:p>
          <a:p>
            <a:pPr lvl="1"/>
            <a:r>
              <a:rPr lang="en-US" dirty="0" smtClean="0"/>
              <a:t>Inadequate infection control procedures</a:t>
            </a:r>
          </a:p>
          <a:p>
            <a:pPr lvl="1"/>
            <a:r>
              <a:rPr lang="en-US" dirty="0" smtClean="0"/>
              <a:t>Overwhelming of response systems before identification of attack</a:t>
            </a:r>
            <a:endParaRPr lang="en-US" dirty="0"/>
          </a:p>
          <a:p>
            <a:r>
              <a:rPr lang="en-US" dirty="0" smtClean="0"/>
              <a:t>Clues</a:t>
            </a:r>
          </a:p>
          <a:p>
            <a:pPr lvl="1"/>
            <a:r>
              <a:rPr lang="en-US" dirty="0" smtClean="0"/>
              <a:t>Outbreak of new or rare disease</a:t>
            </a:r>
          </a:p>
          <a:p>
            <a:pPr lvl="1"/>
            <a:r>
              <a:rPr lang="en-US" dirty="0" smtClean="0"/>
              <a:t>Outbreak in a non-endemic area</a:t>
            </a:r>
          </a:p>
          <a:p>
            <a:pPr lvl="1"/>
            <a:r>
              <a:rPr lang="en-US" dirty="0" smtClean="0"/>
              <a:t>Clusters with possible common exposure</a:t>
            </a:r>
          </a:p>
          <a:p>
            <a:pPr lvl="1"/>
            <a:r>
              <a:rPr lang="en-US" dirty="0" smtClean="0"/>
              <a:t>Unusual prescription patterns</a:t>
            </a:r>
          </a:p>
          <a:p>
            <a:pPr lvl="1"/>
            <a:r>
              <a:rPr lang="en-US" b="1" u="sng" dirty="0" smtClean="0"/>
              <a:t>VERY HIGH INDEX OF SUSPICION</a:t>
            </a:r>
            <a:endParaRPr lang="en-US" b="1" u="sng" dirty="0"/>
          </a:p>
        </p:txBody>
      </p:sp>
    </p:spTree>
    <p:extLst>
      <p:ext uri="{BB962C8B-B14F-4D97-AF65-F5344CB8AC3E}">
        <p14:creationId xmlns:p14="http://schemas.microsoft.com/office/powerpoint/2010/main" val="11844659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the threat</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732631146"/>
              </p:ext>
            </p:extLst>
          </p:nvPr>
        </p:nvGraphicFramePr>
        <p:xfrm>
          <a:off x="680720" y="914401"/>
          <a:ext cx="10053302" cy="46929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ounded Rectangle 9"/>
          <p:cNvSpPr/>
          <p:nvPr/>
        </p:nvSpPr>
        <p:spPr>
          <a:xfrm>
            <a:off x="350820" y="1300480"/>
            <a:ext cx="3235660" cy="1635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The key to recognizing new or emerging infectious diseases, and to tracking the prevalence of more established ones, is surveillance.</a:t>
            </a:r>
          </a:p>
        </p:txBody>
      </p:sp>
      <p:sp>
        <p:nvSpPr>
          <p:cNvPr id="11" name="Rounded Rectangle 10"/>
          <p:cNvSpPr/>
          <p:nvPr/>
        </p:nvSpPr>
        <p:spPr>
          <a:xfrm>
            <a:off x="7934960" y="1300480"/>
            <a:ext cx="3982720" cy="2387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The response to an emerging infectious agent or disease necessitates coordinated efforts by various individuals, organizations, and industries (vaccine development, vector control, continued research, education of the public, </a:t>
            </a:r>
            <a:r>
              <a:rPr lang="en-US" dirty="0" err="1"/>
              <a:t>etc</a:t>
            </a:r>
            <a:r>
              <a:rPr lang="en-US" dirty="0"/>
              <a:t>)</a:t>
            </a:r>
          </a:p>
        </p:txBody>
      </p:sp>
      <p:sp>
        <p:nvSpPr>
          <p:cNvPr id="12" name="Rounded Rectangle 11"/>
          <p:cNvSpPr/>
          <p:nvPr/>
        </p:nvSpPr>
        <p:spPr>
          <a:xfrm>
            <a:off x="1532886" y="5473223"/>
            <a:ext cx="8348970" cy="9682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“Data are the building blocks of knowledge and the seeds of discovery. They challenge us to develop new concepts, theories, and models to make sense of the patterns we see in them.” </a:t>
            </a:r>
            <a:r>
              <a:rPr lang="en-US" sz="1200" dirty="0"/>
              <a:t>(Joshua Lederberg: Committee on the Judiciary U.S. House of Representatives 18 March 1999)</a:t>
            </a:r>
          </a:p>
        </p:txBody>
      </p:sp>
    </p:spTree>
    <p:extLst>
      <p:ext uri="{BB962C8B-B14F-4D97-AF65-F5344CB8AC3E}">
        <p14:creationId xmlns:p14="http://schemas.microsoft.com/office/powerpoint/2010/main" val="3784143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Reality check</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sz="3600" dirty="0" smtClean="0"/>
              <a:t>"</a:t>
            </a:r>
            <a:r>
              <a:rPr lang="en-US" sz="3600" dirty="0"/>
              <a:t>The cold reality is that it is almost impossible to enforce the existing biological weapons treaty. There is no biological weapons facility</a:t>
            </a:r>
            <a:r>
              <a:rPr lang="en-US" sz="3600" dirty="0" smtClean="0"/>
              <a:t>, which </a:t>
            </a:r>
            <a:r>
              <a:rPr lang="en-US" sz="3600" dirty="0"/>
              <a:t>if shut down today could not be rebuilt </a:t>
            </a:r>
            <a:r>
              <a:rPr lang="en-US" sz="3600" dirty="0" smtClean="0"/>
              <a:t>tomorrow … " </a:t>
            </a:r>
          </a:p>
          <a:p>
            <a:pPr marL="0" indent="0" algn="ctr">
              <a:buNone/>
            </a:pPr>
            <a:endParaRPr lang="en-US" sz="3600" dirty="0"/>
          </a:p>
          <a:p>
            <a:pPr marL="0" indent="0" algn="r">
              <a:buNone/>
            </a:pPr>
            <a:r>
              <a:rPr lang="en-US" sz="2000" dirty="0" smtClean="0"/>
              <a:t>Joshua Lederberg</a:t>
            </a:r>
          </a:p>
          <a:p>
            <a:pPr marL="0" indent="0" algn="r">
              <a:buNone/>
            </a:pPr>
            <a:r>
              <a:rPr lang="en-US" sz="2000" dirty="0" smtClean="0"/>
              <a:t>President emeritus, The </a:t>
            </a:r>
            <a:r>
              <a:rPr lang="en-US" sz="2000" dirty="0"/>
              <a:t>Rockefeller University</a:t>
            </a:r>
            <a:endParaRPr lang="en-US" sz="2000" dirty="0" smtClean="0"/>
          </a:p>
          <a:p>
            <a:pPr marL="0" indent="0" algn="r">
              <a:buNone/>
            </a:pPr>
            <a:r>
              <a:rPr lang="en-US" sz="2000" dirty="0" smtClean="0"/>
              <a:t>(won a Nobel prize in 1958 at age of 33)</a:t>
            </a:r>
            <a:endParaRPr lang="en-US" sz="2000" dirty="0"/>
          </a:p>
        </p:txBody>
      </p:sp>
    </p:spTree>
    <p:extLst>
      <p:ext uri="{BB962C8B-B14F-4D97-AF65-F5344CB8AC3E}">
        <p14:creationId xmlns:p14="http://schemas.microsoft.com/office/powerpoint/2010/main" val="31249311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Model State Emergency Health Powers Act</a:t>
            </a:r>
            <a:endParaRPr lang="en-US" dirty="0"/>
          </a:p>
        </p:txBody>
      </p:sp>
      <p:sp>
        <p:nvSpPr>
          <p:cNvPr id="3" name="Content Placeholder 2"/>
          <p:cNvSpPr>
            <a:spLocks noGrp="1"/>
          </p:cNvSpPr>
          <p:nvPr>
            <p:ph idx="1"/>
          </p:nvPr>
        </p:nvSpPr>
        <p:spPr/>
        <p:txBody>
          <a:bodyPr>
            <a:normAutofit lnSpcReduction="10000"/>
          </a:bodyPr>
          <a:lstStyle/>
          <a:p>
            <a:pPr marL="514350" lvl="0" indent="-514350">
              <a:buFont typeface="+mj-lt"/>
              <a:buAutoNum type="arabicParenR"/>
            </a:pPr>
            <a:r>
              <a:rPr lang="en-US" dirty="0"/>
              <a:t>Preparedness, comprehensive planning for a Public Health emergency;</a:t>
            </a:r>
          </a:p>
          <a:p>
            <a:pPr marL="514350" lvl="0" indent="-514350">
              <a:buFont typeface="+mj-lt"/>
              <a:buAutoNum type="arabicParenR"/>
            </a:pPr>
            <a:r>
              <a:rPr lang="en-US" dirty="0"/>
              <a:t>Surveillance, measures to detect and track Public Health emergencies; </a:t>
            </a:r>
            <a:endParaRPr lang="en-US" dirty="0" smtClean="0"/>
          </a:p>
          <a:p>
            <a:pPr marL="514350" lvl="0" indent="-514350">
              <a:buFont typeface="+mj-lt"/>
              <a:buAutoNum type="arabicParenR"/>
            </a:pPr>
            <a:r>
              <a:rPr lang="en-US" dirty="0" smtClean="0"/>
              <a:t>Ensuring </a:t>
            </a:r>
            <a:r>
              <a:rPr lang="en-US" dirty="0"/>
              <a:t>adequate availability of vaccines, pharmaceuticals and hospitals as well as providing power to abate hazards to the Public's Health;</a:t>
            </a:r>
          </a:p>
          <a:p>
            <a:pPr marL="514350" lvl="0" indent="-514350">
              <a:buFont typeface="+mj-lt"/>
              <a:buAutoNum type="arabicParenR"/>
            </a:pPr>
            <a:r>
              <a:rPr lang="en-US" dirty="0" smtClean="0"/>
              <a:t>Powers </a:t>
            </a:r>
            <a:r>
              <a:rPr lang="en-US" dirty="0"/>
              <a:t>to compel vaccination, testing, treatment, isolation and quarantine when clearly necessary;</a:t>
            </a:r>
          </a:p>
          <a:p>
            <a:pPr marL="514350" lvl="0" indent="-514350">
              <a:buFont typeface="+mj-lt"/>
              <a:buAutoNum type="arabicParenR"/>
            </a:pPr>
            <a:r>
              <a:rPr lang="en-US" dirty="0"/>
              <a:t>Communication, providing clear and authoritative information to the public. </a:t>
            </a:r>
            <a:endParaRPr lang="en-US" dirty="0" smtClean="0"/>
          </a:p>
          <a:p>
            <a:pPr marL="514350" lvl="0" indent="-514350">
              <a:buFont typeface="+mj-lt"/>
              <a:buAutoNum type="arabicParenR"/>
            </a:pPr>
            <a:endParaRPr lang="en-US" dirty="0"/>
          </a:p>
          <a:p>
            <a:pPr marL="0" indent="0">
              <a:buNone/>
            </a:pPr>
            <a:r>
              <a:rPr lang="en-US" dirty="0"/>
              <a:t>The act also contains a modernized, extensive set of principles and requirements to safeguard personal rights</a:t>
            </a:r>
            <a:r>
              <a:rPr lang="en-US" dirty="0" smtClean="0"/>
              <a:t>.</a:t>
            </a:r>
            <a:endParaRPr lang="en-US" dirty="0"/>
          </a:p>
        </p:txBody>
      </p:sp>
    </p:spTree>
    <p:extLst>
      <p:ext uri="{BB962C8B-B14F-4D97-AF65-F5344CB8AC3E}">
        <p14:creationId xmlns:p14="http://schemas.microsoft.com/office/powerpoint/2010/main" val="5171836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Countermeasures: governmental responses</a:t>
            </a:r>
            <a:endParaRPr lang="en-US" dirty="0"/>
          </a:p>
        </p:txBody>
      </p:sp>
      <p:sp>
        <p:nvSpPr>
          <p:cNvPr id="3" name="Content Placeholder 2"/>
          <p:cNvSpPr>
            <a:spLocks noGrp="1"/>
          </p:cNvSpPr>
          <p:nvPr>
            <p:ph idx="1"/>
          </p:nvPr>
        </p:nvSpPr>
        <p:spPr/>
        <p:txBody>
          <a:bodyPr/>
          <a:lstStyle/>
          <a:p>
            <a:r>
              <a:rPr lang="en-US" dirty="0" smtClean="0"/>
              <a:t>Regulatory framework</a:t>
            </a:r>
          </a:p>
          <a:p>
            <a:r>
              <a:rPr lang="en-US" dirty="0" smtClean="0"/>
              <a:t>Expedited procedures</a:t>
            </a:r>
          </a:p>
          <a:p>
            <a:r>
              <a:rPr lang="en-US" dirty="0" smtClean="0"/>
              <a:t>Emergency use of unapproved products</a:t>
            </a:r>
          </a:p>
          <a:p>
            <a:r>
              <a:rPr lang="en-US" dirty="0" smtClean="0"/>
              <a:t>Market guarantee</a:t>
            </a:r>
          </a:p>
          <a:p>
            <a:r>
              <a:rPr lang="en-US" dirty="0" smtClean="0"/>
              <a:t>Reporting requirements</a:t>
            </a:r>
          </a:p>
          <a:p>
            <a:r>
              <a:rPr lang="en-US" dirty="0" smtClean="0"/>
              <a:t>Acquisitions and stockpiling</a:t>
            </a:r>
          </a:p>
          <a:p>
            <a:r>
              <a:rPr lang="en-US" dirty="0" smtClean="0"/>
              <a:t>Ongoing research</a:t>
            </a:r>
          </a:p>
          <a:p>
            <a:r>
              <a:rPr lang="en-US" dirty="0" smtClean="0"/>
              <a:t>Education and training</a:t>
            </a:r>
          </a:p>
          <a:p>
            <a:r>
              <a:rPr lang="en-US" dirty="0" smtClean="0"/>
              <a:t>Appropriations</a:t>
            </a:r>
            <a:endParaRPr lang="en-US" dirty="0"/>
          </a:p>
          <a:p>
            <a:endParaRPr lang="en-US" dirty="0"/>
          </a:p>
        </p:txBody>
      </p:sp>
    </p:spTree>
    <p:extLst>
      <p:ext uri="{BB962C8B-B14F-4D97-AF65-F5344CB8AC3E}">
        <p14:creationId xmlns:p14="http://schemas.microsoft.com/office/powerpoint/2010/main" val="24826622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infectious diseases specialists</a:t>
            </a:r>
            <a:endParaRPr lang="en-US" dirty="0"/>
          </a:p>
        </p:txBody>
      </p:sp>
      <p:sp>
        <p:nvSpPr>
          <p:cNvPr id="3" name="Content Placeholder 2"/>
          <p:cNvSpPr>
            <a:spLocks noGrp="1"/>
          </p:cNvSpPr>
          <p:nvPr>
            <p:ph idx="1"/>
          </p:nvPr>
        </p:nvSpPr>
        <p:spPr/>
        <p:txBody>
          <a:bodyPr/>
          <a:lstStyle/>
          <a:p>
            <a:r>
              <a:rPr lang="en-US" dirty="0"/>
              <a:t>A</a:t>
            </a:r>
            <a:r>
              <a:rPr lang="en-US" dirty="0" smtClean="0"/>
              <a:t>nticipation </a:t>
            </a:r>
            <a:r>
              <a:rPr lang="en-US" dirty="0"/>
              <a:t>of threat agents and modalities of dissemination, and their public health </a:t>
            </a:r>
            <a:r>
              <a:rPr lang="en-US" dirty="0" smtClean="0"/>
              <a:t>impact</a:t>
            </a:r>
          </a:p>
          <a:p>
            <a:r>
              <a:rPr lang="en-US" dirty="0"/>
              <a:t>A</a:t>
            </a:r>
            <a:r>
              <a:rPr lang="en-US" dirty="0" smtClean="0"/>
              <a:t>ssistance </a:t>
            </a:r>
            <a:r>
              <a:rPr lang="en-US" dirty="0"/>
              <a:t>to local emergency authorities in </a:t>
            </a:r>
            <a:r>
              <a:rPr lang="en-US" dirty="0" smtClean="0"/>
              <a:t>planning for </a:t>
            </a:r>
            <a:r>
              <a:rPr lang="en-US" dirty="0"/>
              <a:t>consequence management of a BW </a:t>
            </a:r>
            <a:r>
              <a:rPr lang="en-US" dirty="0" smtClean="0"/>
              <a:t>attack</a:t>
            </a:r>
          </a:p>
          <a:p>
            <a:r>
              <a:rPr lang="en-US" dirty="0"/>
              <a:t>P</a:t>
            </a:r>
            <a:r>
              <a:rPr lang="en-US" dirty="0" smtClean="0"/>
              <a:t>articipating </a:t>
            </a:r>
            <a:r>
              <a:rPr lang="en-US" dirty="0"/>
              <a:t>in local public health teams in the epidemiological investigation and definitive diagnosis of suspicious </a:t>
            </a:r>
            <a:r>
              <a:rPr lang="en-US" dirty="0" smtClean="0"/>
              <a:t>outbreaks</a:t>
            </a:r>
          </a:p>
          <a:p>
            <a:r>
              <a:rPr lang="en-US" dirty="0"/>
              <a:t>A</a:t>
            </a:r>
            <a:r>
              <a:rPr lang="en-US" dirty="0" smtClean="0"/>
              <a:t>s </a:t>
            </a:r>
            <a:r>
              <a:rPr lang="en-US" dirty="0"/>
              <a:t>central agents in the medical and public health management of outbreaks, and of their further consequences for the life of the community</a:t>
            </a:r>
          </a:p>
        </p:txBody>
      </p:sp>
    </p:spTree>
    <p:extLst>
      <p:ext uri="{BB962C8B-B14F-4D97-AF65-F5344CB8AC3E}">
        <p14:creationId xmlns:p14="http://schemas.microsoft.com/office/powerpoint/2010/main" val="7952622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infectious diseases specialists</a:t>
            </a:r>
          </a:p>
        </p:txBody>
      </p:sp>
      <p:sp>
        <p:nvSpPr>
          <p:cNvPr id="3" name="Content Placeholder 2"/>
          <p:cNvSpPr>
            <a:spLocks noGrp="1"/>
          </p:cNvSpPr>
          <p:nvPr>
            <p:ph idx="1"/>
          </p:nvPr>
        </p:nvSpPr>
        <p:spPr/>
        <p:txBody>
          <a:bodyPr/>
          <a:lstStyle/>
          <a:p>
            <a:r>
              <a:rPr lang="en-US" dirty="0" smtClean="0"/>
              <a:t>Assisting </a:t>
            </a:r>
            <a:r>
              <a:rPr lang="en-US" dirty="0"/>
              <a:t>other branches of government in authentic assurance and guidance to the public, in averting panic and chaos</a:t>
            </a:r>
          </a:p>
          <a:p>
            <a:r>
              <a:rPr lang="en-US" dirty="0" smtClean="0"/>
              <a:t>Where </a:t>
            </a:r>
            <a:r>
              <a:rPr lang="en-US" dirty="0"/>
              <a:t>appropriate, assisting in measures to limit the further spread of contagious agents, and to decontaminate impacted </a:t>
            </a:r>
            <a:r>
              <a:rPr lang="en-US" dirty="0" smtClean="0"/>
              <a:t>facilities</a:t>
            </a:r>
            <a:endParaRPr lang="en-US" dirty="0"/>
          </a:p>
          <a:p>
            <a:r>
              <a:rPr lang="en-US" dirty="0" smtClean="0"/>
              <a:t>Ongoing </a:t>
            </a:r>
            <a:r>
              <a:rPr lang="en-US" dirty="0"/>
              <a:t>basic and translational </a:t>
            </a:r>
            <a:r>
              <a:rPr lang="en-US" dirty="0" smtClean="0"/>
              <a:t>research to </a:t>
            </a:r>
            <a:r>
              <a:rPr lang="en-US" dirty="0"/>
              <a:t>sharpen the tools available for all these functions, and further training of colleagues and supporting </a:t>
            </a:r>
            <a:r>
              <a:rPr lang="en-US" dirty="0" smtClean="0"/>
              <a:t>personnel</a:t>
            </a:r>
            <a:endParaRPr lang="en-US" dirty="0"/>
          </a:p>
        </p:txBody>
      </p:sp>
    </p:spTree>
    <p:extLst>
      <p:ext uri="{BB962C8B-B14F-4D97-AF65-F5344CB8AC3E}">
        <p14:creationId xmlns:p14="http://schemas.microsoft.com/office/powerpoint/2010/main" val="8422559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we there yet?</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Operation Dark Winter</a:t>
            </a:r>
          </a:p>
          <a:p>
            <a:pPr lvl="1"/>
            <a:r>
              <a:rPr lang="en-US" dirty="0"/>
              <a:t>An attack on the United States with biological weapons could threaten vital national security interests. Massive civilian casualties, breakdown in essential institutions, violation of democratic processes, civil disorder, loss of confidence in government and reduced U.S. strategic flexibility abroad are among the ways a biological attack might compromise U.S. security.</a:t>
            </a:r>
          </a:p>
          <a:p>
            <a:pPr lvl="1"/>
            <a:r>
              <a:rPr lang="en-US" dirty="0"/>
              <a:t>Current organizational structures and capabilities are not well suited for the management of a BW attack. Major "fault lines" exist between different levels of government (federal, state, and local), between government and the private sector, among different institutions and agencies, and within the public and private sector. These "disconnects" could impede situational awareness and compromise the ability to limit loss of life, suffering, and economic damage</a:t>
            </a:r>
            <a:r>
              <a:rPr lang="en-US" dirty="0" smtClean="0"/>
              <a:t>.</a:t>
            </a:r>
            <a:endParaRPr lang="en-US" dirty="0"/>
          </a:p>
        </p:txBody>
      </p:sp>
    </p:spTree>
    <p:extLst>
      <p:ext uri="{BB962C8B-B14F-4D97-AF65-F5344CB8AC3E}">
        <p14:creationId xmlns:p14="http://schemas.microsoft.com/office/powerpoint/2010/main" val="37465350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we there yet?</a:t>
            </a:r>
            <a:endParaRPr lang="en-US" dirty="0"/>
          </a:p>
        </p:txBody>
      </p:sp>
      <p:sp>
        <p:nvSpPr>
          <p:cNvPr id="3" name="Content Placeholder 2"/>
          <p:cNvSpPr>
            <a:spLocks noGrp="1"/>
          </p:cNvSpPr>
          <p:nvPr>
            <p:ph idx="1"/>
          </p:nvPr>
        </p:nvSpPr>
        <p:spPr/>
        <p:txBody>
          <a:bodyPr>
            <a:normAutofit/>
          </a:bodyPr>
          <a:lstStyle/>
          <a:p>
            <a:pPr marL="0" indent="0">
              <a:buNone/>
            </a:pPr>
            <a:r>
              <a:rPr lang="en-US" b="1" dirty="0"/>
              <a:t>Operation Dark </a:t>
            </a:r>
            <a:r>
              <a:rPr lang="en-US" b="1" dirty="0" smtClean="0"/>
              <a:t>Winter</a:t>
            </a:r>
            <a:endParaRPr lang="en-US" dirty="0" smtClean="0"/>
          </a:p>
          <a:p>
            <a:pPr lvl="1"/>
            <a:r>
              <a:rPr lang="en-US" dirty="0"/>
              <a:t>There is no surge capability in the U.S. healthcare and public health systems, or in the pharmaceutical and vaccine industries. This institutionally limited surge capacity could result in hospitals being overwhelmed and becoming inoperable, and it could impede public health agencies' analysis of the scope, source and progress of the epidemic, their ability to educate and reassure the public, and their capacity to limit causalities and the spread of disease.</a:t>
            </a:r>
          </a:p>
          <a:p>
            <a:pPr lvl="1"/>
            <a:r>
              <a:rPr lang="en-US" dirty="0"/>
              <a:t>Dealing with the media will be a major immediate challenge for all levels of government. Information management and communication (e.g., dealing with the press effectively, communication with citizens, maintaining the information flows necessary for command and control at all institutional levels) will be a critical element in crisis/consequence management.</a:t>
            </a:r>
          </a:p>
          <a:p>
            <a:pPr lvl="1"/>
            <a:r>
              <a:rPr lang="en-US" dirty="0"/>
              <a:t>Should a contagious bioweapon pathogen be used, containing the spread of disease will present significant ethical, political, cultural, operational, and legal challenges</a:t>
            </a:r>
          </a:p>
          <a:p>
            <a:endParaRPr lang="en-US" dirty="0"/>
          </a:p>
        </p:txBody>
      </p:sp>
    </p:spTree>
    <p:extLst>
      <p:ext uri="{BB962C8B-B14F-4D97-AF65-F5344CB8AC3E}">
        <p14:creationId xmlns:p14="http://schemas.microsoft.com/office/powerpoint/2010/main" val="1965989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Conclusions</a:t>
            </a:r>
            <a:endParaRPr lang="en-US" dirty="0"/>
          </a:p>
        </p:txBody>
      </p:sp>
      <p:sp>
        <p:nvSpPr>
          <p:cNvPr id="3" name="Content Placeholder 2"/>
          <p:cNvSpPr>
            <a:spLocks noGrp="1"/>
          </p:cNvSpPr>
          <p:nvPr>
            <p:ph idx="1"/>
          </p:nvPr>
        </p:nvSpPr>
        <p:spPr/>
        <p:txBody>
          <a:bodyPr/>
          <a:lstStyle/>
          <a:p>
            <a:r>
              <a:rPr lang="en-US" dirty="0" smtClean="0"/>
              <a:t>Threat of a biologic weapons attack is real</a:t>
            </a:r>
          </a:p>
          <a:p>
            <a:r>
              <a:rPr lang="en-US" dirty="0" smtClean="0"/>
              <a:t>Effective response to such threat should be a high priority</a:t>
            </a:r>
          </a:p>
          <a:p>
            <a:r>
              <a:rPr lang="en-US" dirty="0" smtClean="0"/>
              <a:t>Highly coordinated efforts between various ministries, public health officials, first-responders, healthcare systems and the healthcare workforce are essential</a:t>
            </a:r>
          </a:p>
          <a:p>
            <a:r>
              <a:rPr lang="en-US" dirty="0" smtClean="0"/>
              <a:t>Effective strategy requires surveillance, education, training, legislation, coordination and regular simulation exercises</a:t>
            </a:r>
          </a:p>
          <a:p>
            <a:r>
              <a:rPr lang="en-US" dirty="0" smtClean="0"/>
              <a:t>In case of an attack, post-attack strategies include quarantine, vaccination, antibiotic prophylaxis and treatment, antibodies/antitoxins</a:t>
            </a:r>
            <a:endParaRPr lang="en-US" dirty="0"/>
          </a:p>
        </p:txBody>
      </p:sp>
    </p:spTree>
    <p:extLst>
      <p:ext uri="{BB962C8B-B14F-4D97-AF65-F5344CB8AC3E}">
        <p14:creationId xmlns:p14="http://schemas.microsoft.com/office/powerpoint/2010/main" val="2767157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Infectious Diseases Pandemics</a:t>
            </a:r>
            <a:endParaRPr lang="en-US" dirty="0"/>
          </a:p>
        </p:txBody>
      </p:sp>
      <p:sp>
        <p:nvSpPr>
          <p:cNvPr id="3" name="Content Placeholder 2"/>
          <p:cNvSpPr>
            <a:spLocks noGrp="1"/>
          </p:cNvSpPr>
          <p:nvPr>
            <p:ph sz="half" idx="2"/>
          </p:nvPr>
        </p:nvSpPr>
        <p:spPr/>
        <p:txBody>
          <a:bodyPr/>
          <a:lstStyle/>
          <a:p>
            <a:r>
              <a:rPr lang="en-US" dirty="0" smtClean="0"/>
              <a:t>95% of pre-Columbian native-American population killed by new diseases e.g. smallpox, measles, plague, typhoid, influenza</a:t>
            </a:r>
          </a:p>
          <a:p>
            <a:r>
              <a:rPr lang="en-US" dirty="0"/>
              <a:t>7</a:t>
            </a:r>
            <a:r>
              <a:rPr lang="en-US" dirty="0" smtClean="0"/>
              <a:t>5 million deaths worldwide (25% of the population) killed by bubonic plague in the 14</a:t>
            </a:r>
            <a:r>
              <a:rPr lang="en-US" baseline="30000" dirty="0" smtClean="0"/>
              <a:t>th</a:t>
            </a:r>
            <a:r>
              <a:rPr lang="en-US" dirty="0" smtClean="0"/>
              <a:t> century</a:t>
            </a:r>
          </a:p>
          <a:p>
            <a:r>
              <a:rPr lang="en-US" dirty="0" smtClean="0"/>
              <a:t>21 million deaths due to influenza pandemic of 1918-1919</a:t>
            </a:r>
            <a:endParaRPr lang="en-US" dirty="0"/>
          </a:p>
        </p:txBody>
      </p:sp>
      <p:sp>
        <p:nvSpPr>
          <p:cNvPr id="5" name="Text Placeholder 4"/>
          <p:cNvSpPr>
            <a:spLocks noGrp="1"/>
          </p:cNvSpPr>
          <p:nvPr>
            <p:ph type="body" sz="quarter" idx="3"/>
          </p:nvPr>
        </p:nvSpPr>
        <p:spPr/>
        <p:txBody>
          <a:bodyPr/>
          <a:lstStyle/>
          <a:p>
            <a:r>
              <a:rPr lang="en-US" dirty="0" smtClean="0"/>
              <a:t>Wars</a:t>
            </a:r>
            <a:endParaRPr lang="en-US" dirty="0"/>
          </a:p>
        </p:txBody>
      </p:sp>
      <p:sp>
        <p:nvSpPr>
          <p:cNvPr id="6" name="Content Placeholder 5"/>
          <p:cNvSpPr>
            <a:spLocks noGrp="1"/>
          </p:cNvSpPr>
          <p:nvPr>
            <p:ph sz="quarter" idx="4"/>
          </p:nvPr>
        </p:nvSpPr>
        <p:spPr/>
        <p:txBody>
          <a:bodyPr/>
          <a:lstStyle/>
          <a:p>
            <a:r>
              <a:rPr lang="en-US" dirty="0" smtClean="0"/>
              <a:t>WW1: 18 million deaths</a:t>
            </a:r>
          </a:p>
          <a:p>
            <a:r>
              <a:rPr lang="en-US" dirty="0" smtClean="0"/>
              <a:t>WW2: ~21 million military deaths</a:t>
            </a:r>
          </a:p>
          <a:p>
            <a:r>
              <a:rPr lang="en-US" dirty="0" smtClean="0"/>
              <a:t>Mongol conquests: 11-40 million deaths</a:t>
            </a:r>
          </a:p>
          <a:p>
            <a:r>
              <a:rPr lang="en-US" dirty="0" smtClean="0"/>
              <a:t>American civil war: 620,000 deaths</a:t>
            </a:r>
          </a:p>
          <a:p>
            <a:r>
              <a:rPr lang="en-US" dirty="0" smtClean="0"/>
              <a:t>Chinese revolution 1911: 2.4 million </a:t>
            </a:r>
            <a:endParaRPr lang="en-US" dirty="0"/>
          </a:p>
        </p:txBody>
      </p:sp>
      <p:sp>
        <p:nvSpPr>
          <p:cNvPr id="2" name="Title 1"/>
          <p:cNvSpPr>
            <a:spLocks noGrp="1"/>
          </p:cNvSpPr>
          <p:nvPr>
            <p:ph type="title"/>
          </p:nvPr>
        </p:nvSpPr>
        <p:spPr/>
        <p:txBody>
          <a:bodyPr/>
          <a:lstStyle/>
          <a:p>
            <a:r>
              <a:rPr lang="en-US" dirty="0" smtClean="0"/>
              <a:t>Wars vs. Infections</a:t>
            </a:r>
            <a:endParaRPr lang="en-US" dirty="0"/>
          </a:p>
        </p:txBody>
      </p:sp>
    </p:spTree>
    <p:extLst>
      <p:ext uri="{BB962C8B-B14F-4D97-AF65-F5344CB8AC3E}">
        <p14:creationId xmlns:p14="http://schemas.microsoft.com/office/powerpoint/2010/main" val="188196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bioterrorism?</a:t>
            </a:r>
            <a:endParaRPr lang="en-US" dirty="0"/>
          </a:p>
        </p:txBody>
      </p:sp>
      <p:graphicFrame>
        <p:nvGraphicFramePr>
          <p:cNvPr id="5" name="Diagram 4"/>
          <p:cNvGraphicFramePr/>
          <p:nvPr>
            <p:extLst>
              <p:ext uri="{D42A27DB-BD31-4B8C-83A1-F6EECF244321}">
                <p14:modId xmlns:p14="http://schemas.microsoft.com/office/powerpoint/2010/main" val="4216245217"/>
              </p:ext>
            </p:extLst>
          </p:nvPr>
        </p:nvGraphicFramePr>
        <p:xfrm>
          <a:off x="1501057" y="914401"/>
          <a:ext cx="8439355" cy="5943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Line Callout 1 6"/>
          <p:cNvSpPr/>
          <p:nvPr/>
        </p:nvSpPr>
        <p:spPr>
          <a:xfrm>
            <a:off x="1215189" y="1082841"/>
            <a:ext cx="2923674" cy="842211"/>
          </a:xfrm>
          <a:prstGeom prst="borderCallout1">
            <a:avLst>
              <a:gd name="adj1" fmla="val 48826"/>
              <a:gd name="adj2" fmla="val 100720"/>
              <a:gd name="adj3" fmla="val 64079"/>
              <a:gd name="adj4" fmla="val 12792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Intention of harm to humans, plants or other living organisms</a:t>
            </a:r>
          </a:p>
        </p:txBody>
      </p:sp>
      <p:sp>
        <p:nvSpPr>
          <p:cNvPr id="8" name="Line Callout 1 7"/>
          <p:cNvSpPr/>
          <p:nvPr/>
        </p:nvSpPr>
        <p:spPr>
          <a:xfrm>
            <a:off x="8413683" y="2586791"/>
            <a:ext cx="3625193" cy="866273"/>
          </a:xfrm>
          <a:prstGeom prst="borderCallout1">
            <a:avLst>
              <a:gd name="adj1" fmla="val 100255"/>
              <a:gd name="adj2" fmla="val 51749"/>
              <a:gd name="adj3" fmla="val 237293"/>
              <a:gd name="adj4" fmla="val 135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 </a:t>
            </a:r>
            <a:r>
              <a:rPr lang="en-US" dirty="0"/>
              <a:t>influence conduct of government or to intimidate or coerce a civilian </a:t>
            </a:r>
            <a:r>
              <a:rPr lang="en-US" dirty="0" smtClean="0"/>
              <a:t>population</a:t>
            </a:r>
            <a:endParaRPr lang="en-US" dirty="0"/>
          </a:p>
        </p:txBody>
      </p:sp>
      <p:sp>
        <p:nvSpPr>
          <p:cNvPr id="9" name="Line Callout 1 8"/>
          <p:cNvSpPr/>
          <p:nvPr/>
        </p:nvSpPr>
        <p:spPr>
          <a:xfrm>
            <a:off x="164431" y="3677651"/>
            <a:ext cx="2923674" cy="842211"/>
          </a:xfrm>
          <a:prstGeom prst="borderCallout1">
            <a:avLst>
              <a:gd name="adj1" fmla="val 100254"/>
              <a:gd name="adj2" fmla="val 49280"/>
              <a:gd name="adj3" fmla="val 186936"/>
              <a:gd name="adj4" fmla="val 929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Generally cause systemic disease, e.g. hemorrhagic fever, pneumonias, shock</a:t>
            </a:r>
            <a:endParaRPr lang="en-US" dirty="0"/>
          </a:p>
        </p:txBody>
      </p:sp>
      <p:cxnSp>
        <p:nvCxnSpPr>
          <p:cNvPr id="12" name="Straight Arrow Connector 11"/>
          <p:cNvCxnSpPr/>
          <p:nvPr/>
        </p:nvCxnSpPr>
        <p:spPr>
          <a:xfrm>
            <a:off x="6870032" y="4367463"/>
            <a:ext cx="481263" cy="152399"/>
          </a:xfrm>
          <a:prstGeom prst="straightConnector1">
            <a:avLst/>
          </a:prstGeom>
          <a:ln w="76200">
            <a:solidFill>
              <a:schemeClr val="accent3">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4280916" y="4519862"/>
            <a:ext cx="337529" cy="280738"/>
          </a:xfrm>
          <a:prstGeom prst="straightConnector1">
            <a:avLst/>
          </a:prstGeom>
          <a:ln w="76200">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5761767" y="2514602"/>
            <a:ext cx="61517" cy="401054"/>
          </a:xfrm>
          <a:prstGeom prst="straightConnector1">
            <a:avLst/>
          </a:prstGeom>
          <a:ln w="76200">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0409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HISTORY</a:t>
            </a:r>
            <a:endParaRPr lang="en-US" dirty="0"/>
          </a:p>
        </p:txBody>
      </p:sp>
    </p:spTree>
    <p:extLst>
      <p:ext uri="{BB962C8B-B14F-4D97-AF65-F5344CB8AC3E}">
        <p14:creationId xmlns:p14="http://schemas.microsoft.com/office/powerpoint/2010/main" val="1737633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lstStyle/>
          <a:p>
            <a:r>
              <a:rPr lang="en-US" dirty="0"/>
              <a:t>The earliest documented incident of the intention to use biological weapons is recorded in Hittite texts of 1500–1200 BC, in which victims of tularemia were driven into enemy lands, causing an </a:t>
            </a:r>
            <a:r>
              <a:rPr lang="en-US" dirty="0" smtClean="0"/>
              <a:t>epidemic</a:t>
            </a:r>
          </a:p>
          <a:p>
            <a:r>
              <a:rPr lang="en-US" dirty="0"/>
              <a:t>According to Homer's epic poems about the legendary Trojan War, the Iliad and the Odyssey, spears and arrows were tipped with poison. </a:t>
            </a:r>
            <a:endParaRPr lang="en-US" dirty="0" smtClean="0"/>
          </a:p>
          <a:p>
            <a:r>
              <a:rPr lang="en-US" dirty="0" smtClean="0"/>
              <a:t>During </a:t>
            </a:r>
            <a:r>
              <a:rPr lang="en-US" dirty="0"/>
              <a:t>the First Sacred War in Greece, in about 590 BC, Athens and the </a:t>
            </a:r>
            <a:r>
              <a:rPr lang="en-US" dirty="0" err="1"/>
              <a:t>Amphictionic</a:t>
            </a:r>
            <a:r>
              <a:rPr lang="en-US" dirty="0"/>
              <a:t> League poisoned the water supply of the besieged town of </a:t>
            </a:r>
            <a:r>
              <a:rPr lang="en-US" dirty="0" err="1"/>
              <a:t>Kirrha</a:t>
            </a:r>
            <a:r>
              <a:rPr lang="en-US" dirty="0"/>
              <a:t> (near Delphi) with the toxic plant </a:t>
            </a:r>
            <a:r>
              <a:rPr lang="en-US" dirty="0" smtClean="0"/>
              <a:t>hellebore.</a:t>
            </a:r>
          </a:p>
          <a:p>
            <a:r>
              <a:rPr lang="en-US" dirty="0" smtClean="0"/>
              <a:t>During </a:t>
            </a:r>
            <a:r>
              <a:rPr lang="en-US" dirty="0"/>
              <a:t>the 4th century BC Scythian archers tipped their arrow tips with snake venom, human blood, and animal feces to cause wounds to become infected.</a:t>
            </a:r>
          </a:p>
        </p:txBody>
      </p:sp>
    </p:spTree>
    <p:extLst>
      <p:ext uri="{BB962C8B-B14F-4D97-AF65-F5344CB8AC3E}">
        <p14:creationId xmlns:p14="http://schemas.microsoft.com/office/powerpoint/2010/main" val="3983491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4" name="Content Placeholder 3"/>
          <p:cNvSpPr>
            <a:spLocks noGrp="1"/>
          </p:cNvSpPr>
          <p:nvPr>
            <p:ph idx="1"/>
          </p:nvPr>
        </p:nvSpPr>
        <p:spPr>
          <a:xfrm>
            <a:off x="950260" y="1078203"/>
            <a:ext cx="6854703" cy="5306694"/>
          </a:xfrm>
        </p:spPr>
        <p:txBody>
          <a:bodyPr/>
          <a:lstStyle/>
          <a:p>
            <a:r>
              <a:rPr lang="en-US" dirty="0" smtClean="0"/>
              <a:t>14</a:t>
            </a:r>
            <a:r>
              <a:rPr lang="en-US" baseline="30000" dirty="0" smtClean="0"/>
              <a:t>th</a:t>
            </a:r>
            <a:r>
              <a:rPr lang="en-US" dirty="0" smtClean="0"/>
              <a:t> century siege of </a:t>
            </a:r>
            <a:r>
              <a:rPr lang="en-US" dirty="0" err="1" smtClean="0"/>
              <a:t>Kaffa</a:t>
            </a:r>
            <a:r>
              <a:rPr lang="en-US" dirty="0" smtClean="0"/>
              <a:t> by the Tartars</a:t>
            </a:r>
          </a:p>
          <a:p>
            <a:pPr lvl="1"/>
            <a:r>
              <a:rPr lang="en-US" dirty="0" smtClean="0"/>
              <a:t>Catapulted cadavers infected with plague</a:t>
            </a:r>
          </a:p>
          <a:p>
            <a:pPr lvl="1"/>
            <a:r>
              <a:rPr lang="en-US" dirty="0"/>
              <a:t>Although plague did eventually lead to the surrender of </a:t>
            </a:r>
            <a:r>
              <a:rPr lang="en-US" dirty="0" err="1"/>
              <a:t>Kaffa</a:t>
            </a:r>
            <a:r>
              <a:rPr lang="en-US" dirty="0"/>
              <a:t>, most experts doubt the cadavers were effective</a:t>
            </a:r>
          </a:p>
          <a:p>
            <a:pPr lvl="1"/>
            <a:r>
              <a:rPr lang="en-US" dirty="0"/>
              <a:t>Plague epidemic and infected rodents were already in the area (hence the cadavers), the fleas that transmit the disease greatly prefer plague infected rodents to </a:t>
            </a:r>
            <a:r>
              <a:rPr lang="en-US" dirty="0" smtClean="0"/>
              <a:t>cadavers</a:t>
            </a:r>
          </a:p>
        </p:txBody>
      </p:sp>
      <p:grpSp>
        <p:nvGrpSpPr>
          <p:cNvPr id="6" name="Group 5"/>
          <p:cNvGrpSpPr>
            <a:grpSpLocks noChangeAspect="1"/>
          </p:cNvGrpSpPr>
          <p:nvPr/>
        </p:nvGrpSpPr>
        <p:grpSpPr>
          <a:xfrm>
            <a:off x="7927675" y="1078203"/>
            <a:ext cx="3975427" cy="5032605"/>
            <a:chOff x="7882933" y="1078203"/>
            <a:chExt cx="4238829" cy="5366053"/>
          </a:xfrm>
        </p:grpSpPr>
        <p:pic>
          <p:nvPicPr>
            <p:cNvPr id="7" name="Picture 2" descr="http://nautarch.tamu.edu/PROJECTS/crimea/crimea.htg/shipf.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2933" y="1078203"/>
              <a:ext cx="4238829" cy="282588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2933" y="3378144"/>
              <a:ext cx="4115586" cy="306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07462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a:xfrm>
            <a:off x="950260" y="1078203"/>
            <a:ext cx="8416377" cy="5306694"/>
          </a:xfrm>
        </p:spPr>
        <p:txBody>
          <a:bodyPr/>
          <a:lstStyle/>
          <a:p>
            <a:r>
              <a:rPr lang="en-US" dirty="0"/>
              <a:t>18th Century - British commander Sir Jeffrey Amherst orders blankets used in smallpox clinic given to Native Americans as </a:t>
            </a:r>
            <a:r>
              <a:rPr lang="en-US" dirty="0" smtClean="0"/>
              <a:t>gifts</a:t>
            </a:r>
          </a:p>
          <a:p>
            <a:pPr lvl="1"/>
            <a:r>
              <a:rPr lang="en-US" dirty="0"/>
              <a:t>Smallpox is spread most effectively through direct inhalation of respiratory droplets (coughing), blankets were likely not that contagious</a:t>
            </a:r>
          </a:p>
          <a:p>
            <a:pPr lvl="1"/>
            <a:r>
              <a:rPr lang="en-US" dirty="0"/>
              <a:t>Although a devastating smallpox epidemic did occur among Native Americans at this time, previous contact with early settlers is likely the major </a:t>
            </a:r>
            <a:r>
              <a:rPr lang="en-US" dirty="0" smtClean="0"/>
              <a:t>cause</a:t>
            </a:r>
            <a:endParaRPr lang="en-US" dirty="0"/>
          </a:p>
        </p:txBody>
      </p:sp>
      <p:pic>
        <p:nvPicPr>
          <p:cNvPr id="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17711" y="1078203"/>
            <a:ext cx="2403475"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7209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731</TotalTime>
  <Words>2540</Words>
  <Application>Microsoft Office PowerPoint</Application>
  <PresentationFormat>Widescreen</PresentationFormat>
  <Paragraphs>304</Paragraphs>
  <Slides>36</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Calibri Light</vt:lpstr>
      <vt:lpstr>Plump MT</vt:lpstr>
      <vt:lpstr>Times New Roman</vt:lpstr>
      <vt:lpstr>Office Theme</vt:lpstr>
      <vt:lpstr>Bacterial and Viral Agents of Bioterrorism A Quick Overview</vt:lpstr>
      <vt:lpstr>Overview</vt:lpstr>
      <vt:lpstr>Reality check</vt:lpstr>
      <vt:lpstr>Wars vs. Infections</vt:lpstr>
      <vt:lpstr>What is bioterrorism?</vt:lpstr>
      <vt:lpstr>HISTORY</vt:lpstr>
      <vt:lpstr>History</vt:lpstr>
      <vt:lpstr>History</vt:lpstr>
      <vt:lpstr>History</vt:lpstr>
      <vt:lpstr>History: confirmed military examples</vt:lpstr>
      <vt:lpstr>History: civilian terrorism/criminal examples</vt:lpstr>
      <vt:lpstr>History: accidents</vt:lpstr>
      <vt:lpstr>EFFECTIVE BIOLOGIC WEAPONS</vt:lpstr>
      <vt:lpstr>What makes an effective biologic weapon?</vt:lpstr>
      <vt:lpstr>Why are these agents a big threat?</vt:lpstr>
      <vt:lpstr>Threat of biologic weapons</vt:lpstr>
      <vt:lpstr>Is a biologic weapon attack more likely today?</vt:lpstr>
      <vt:lpstr>Risk of dying</vt:lpstr>
      <vt:lpstr>CLASSIFICATION AND CATEGORIES</vt:lpstr>
      <vt:lpstr>Categories of biologic threat agents</vt:lpstr>
      <vt:lpstr>Categories of biologic threat agents</vt:lpstr>
      <vt:lpstr>Potential bacterial and viral bioweapons</vt:lpstr>
      <vt:lpstr>Most likely agents</vt:lpstr>
      <vt:lpstr>Components of a biologic weapons system</vt:lpstr>
      <vt:lpstr>Effective biologic weapon </vt:lpstr>
      <vt:lpstr>Impact</vt:lpstr>
      <vt:lpstr>RESPONSE</vt:lpstr>
      <vt:lpstr>Unique challenges</vt:lpstr>
      <vt:lpstr>Addressing the threat</vt:lpstr>
      <vt:lpstr>Model State Emergency Health Powers Act</vt:lpstr>
      <vt:lpstr>Countermeasures: governmental responses</vt:lpstr>
      <vt:lpstr>Role of infectious diseases specialists</vt:lpstr>
      <vt:lpstr>Role of infectious diseases specialists</vt:lpstr>
      <vt:lpstr>Are we there yet?</vt:lpstr>
      <vt:lpstr>Are we there yet?</vt:lpstr>
      <vt:lpstr>Summary and Conclusions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Adeel Ajwad Butt</dc:creator>
  <cp:lastModifiedBy>Adeel Ajwad Butt</cp:lastModifiedBy>
  <cp:revision>69</cp:revision>
  <dcterms:created xsi:type="dcterms:W3CDTF">2016-10-20T07:38:53Z</dcterms:created>
  <dcterms:modified xsi:type="dcterms:W3CDTF">2016-11-02T04:04:32Z</dcterms:modified>
</cp:coreProperties>
</file>